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6" r:id="rId2"/>
    <p:sldId id="283" r:id="rId3"/>
    <p:sldId id="284" r:id="rId4"/>
    <p:sldId id="302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85" r:id="rId14"/>
    <p:sldId id="310" r:id="rId15"/>
    <p:sldId id="311" r:id="rId16"/>
    <p:sldId id="286" r:id="rId17"/>
    <p:sldId id="287" r:id="rId18"/>
    <p:sldId id="291" r:id="rId19"/>
    <p:sldId id="308" r:id="rId20"/>
    <p:sldId id="280" r:id="rId21"/>
    <p:sldId id="259" r:id="rId22"/>
    <p:sldId id="264" r:id="rId23"/>
    <p:sldId id="260" r:id="rId24"/>
    <p:sldId id="261" r:id="rId25"/>
    <p:sldId id="262" r:id="rId26"/>
    <p:sldId id="263" r:id="rId27"/>
    <p:sldId id="288" r:id="rId28"/>
    <p:sldId id="289" r:id="rId29"/>
    <p:sldId id="290" r:id="rId30"/>
    <p:sldId id="276" r:id="rId31"/>
    <p:sldId id="277" r:id="rId32"/>
    <p:sldId id="278" r:id="rId33"/>
    <p:sldId id="312" r:id="rId34"/>
    <p:sldId id="265" r:id="rId35"/>
    <p:sldId id="309" r:id="rId36"/>
    <p:sldId id="266" r:id="rId37"/>
    <p:sldId id="267" r:id="rId38"/>
    <p:sldId id="273" r:id="rId39"/>
    <p:sldId id="268" r:id="rId40"/>
    <p:sldId id="313" r:id="rId41"/>
    <p:sldId id="274" r:id="rId42"/>
    <p:sldId id="275" r:id="rId43"/>
    <p:sldId id="305" r:id="rId44"/>
    <p:sldId id="306" r:id="rId45"/>
    <p:sldId id="307" r:id="rId46"/>
    <p:sldId id="269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D0FC8-4187-4D6C-B52D-96AB48C4263A}" type="datetimeFigureOut">
              <a:rPr lang="en-US"/>
              <a:pPr/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E1667-3D0B-49C9-8B6F-E8D022A2A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9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Ας δούμε μια σχηματική αναπαράσταση αυτής της έκρηξης αυτής.  (κλικ)</a:t>
            </a:r>
          </a:p>
          <a:p>
            <a:r>
              <a:rPr lang="el-GR" smtClean="0"/>
              <a:t>Εάν θεωρήσουμε ότι η μπλε κουκίδα αντιστοιχεί σε ένα </a:t>
            </a:r>
            <a:r>
              <a:rPr lang="en-US" smtClean="0"/>
              <a:t>EB </a:t>
            </a:r>
            <a:r>
              <a:rPr lang="el-GR" smtClean="0"/>
              <a:t>δεδομένων, δλδ 1000 </a:t>
            </a:r>
            <a:r>
              <a:rPr lang="en-US" smtClean="0"/>
              <a:t>Petabytes, </a:t>
            </a:r>
            <a:r>
              <a:rPr lang="el-GR" smtClean="0"/>
              <a:t>που ισούνται με την συνολική ετήσια κίνηση των δεδομένων στο δίκτυο κινητών στις ΗΠΑ (κλικ)</a:t>
            </a:r>
          </a:p>
          <a:p>
            <a:r>
              <a:rPr lang="el-GR" smtClean="0"/>
              <a:t>Τότε, το σκούρο γκρίζο τετράγωνο που ισούται με 1200 </a:t>
            </a:r>
            <a:r>
              <a:rPr lang="en-US" smtClean="0"/>
              <a:t>Exabytes, </a:t>
            </a:r>
            <a:r>
              <a:rPr lang="el-GR" smtClean="0"/>
              <a:t>ή 1.2 </a:t>
            </a:r>
            <a:r>
              <a:rPr lang="en-US" smtClean="0"/>
              <a:t>Zettabytes </a:t>
            </a:r>
            <a:r>
              <a:rPr lang="el-GR" smtClean="0"/>
              <a:t>αντιστοιχεί στο σύνολο του ψηφιακού κόσμου για το 2010</a:t>
            </a:r>
          </a:p>
          <a:p>
            <a:r>
              <a:rPr lang="el-GR" smtClean="0"/>
              <a:t>Και όλο το τετράγωνο αυτό αντιστοιχεί σε 35</a:t>
            </a:r>
            <a:r>
              <a:rPr lang="en-US" smtClean="0"/>
              <a:t>ZB </a:t>
            </a:r>
            <a:r>
              <a:rPr lang="el-GR" smtClean="0"/>
              <a:t>και είναι η εκτίμηση για το σύνολο των δεδομένων το 2020.</a:t>
            </a:r>
          </a:p>
          <a:p>
            <a:r>
              <a:rPr lang="el-GR" smtClean="0"/>
              <a:t>Τα δεδομένα αυτά χρειάζεται να μπορούν να αποθηκεύονται, να διαμοιράζονται και να επεξεργάζονται αποτελεσματικά, κλιμακώσιμα και γρήγορα. </a:t>
            </a:r>
          </a:p>
          <a:p>
            <a:r>
              <a:rPr lang="el-GR" smtClean="0"/>
              <a:t>Κεντρικοποιημένες αρχιτεκτονικές αδυνατούν να το πετύχουν αυτό.</a:t>
            </a:r>
          </a:p>
          <a:p>
            <a:endParaRPr lang="el-GR" smtClean="0"/>
          </a:p>
          <a:p>
            <a:endParaRPr lang="el-GR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8ABF82-8141-4124-B9FC-5FF9FE153E03}" type="slidenum">
              <a:rPr lang="el-GR" smtClean="0"/>
              <a:pPr/>
              <a:t>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5242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2CF7154E-FE2C-4094-9169-5F6DACF2D87A}" type="slidenum">
              <a:rPr lang="en-US" smtClean="0"/>
              <a:pPr defTabSz="911482"/>
              <a:t>7</a:t>
            </a:fld>
            <a:endParaRPr lang="en-US" dirty="0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626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E0E3AECE-B484-4CCE-BBA3-71147881B3B6}" type="slidenum">
              <a:rPr lang="en-US" smtClean="0"/>
              <a:pPr defTabSz="911482"/>
              <a:t>8</a:t>
            </a:fld>
            <a:endParaRPr lang="en-US" dirty="0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263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4EE3B3EE-3CD6-4E0D-BD42-34D565D868CA}" type="slidenum">
              <a:rPr lang="en-US" smtClean="0"/>
              <a:pPr defTabSz="911482"/>
              <a:t>10</a:t>
            </a:fld>
            <a:endParaRPr lang="en-US" dirty="0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426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1667-3D0B-49C9-8B6F-E8D022A2A767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9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1667-3D0B-49C9-8B6F-E8D022A2A767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9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1667-3D0B-49C9-8B6F-E8D022A2A767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9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00C6-4596-4ED8-9C6E-19C3632DDC2D}" type="datetimeFigureOut">
              <a:rPr lang="el-GR" smtClean="0"/>
              <a:pPr/>
              <a:t>22/12/2014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00C6-4596-4ED8-9C6E-19C3632DDC2D}" type="datetimeFigureOut">
              <a:rPr lang="el-GR" smtClean="0"/>
              <a:pPr/>
              <a:t>22/12/2014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00C6-4596-4ED8-9C6E-19C3632DDC2D}" type="datetimeFigureOut">
              <a:rPr lang="el-GR" smtClean="0"/>
              <a:pPr/>
              <a:t>22/12/2014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00C6-4596-4ED8-9C6E-19C3632DDC2D}" type="datetimeFigureOut">
              <a:rPr lang="el-GR" smtClean="0"/>
              <a:pPr/>
              <a:t>22/12/2014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00C6-4596-4ED8-9C6E-19C3632DDC2D}" type="datetimeFigureOut">
              <a:rPr lang="el-GR" smtClean="0"/>
              <a:pPr/>
              <a:t>22/12/2014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00C6-4596-4ED8-9C6E-19C3632DDC2D}" type="datetimeFigureOut">
              <a:rPr lang="el-GR" smtClean="0"/>
              <a:pPr/>
              <a:t>22/12/2014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00C6-4596-4ED8-9C6E-19C3632DDC2D}" type="datetimeFigureOut">
              <a:rPr lang="el-GR" smtClean="0"/>
              <a:pPr/>
              <a:t>22/12/2014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00C6-4596-4ED8-9C6E-19C3632DDC2D}" type="datetimeFigureOut">
              <a:rPr lang="el-GR" smtClean="0"/>
              <a:pPr/>
              <a:t>22/12/2014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00C6-4596-4ED8-9C6E-19C3632DDC2D}" type="datetimeFigureOut">
              <a:rPr lang="el-GR" smtClean="0"/>
              <a:pPr/>
              <a:t>22/12/2014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00C6-4596-4ED8-9C6E-19C3632DDC2D}" type="datetimeFigureOut">
              <a:rPr lang="el-GR" smtClean="0"/>
              <a:pPr/>
              <a:t>22/12/2014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00C6-4596-4ED8-9C6E-19C3632DDC2D}" type="datetimeFigureOut">
              <a:rPr lang="el-GR" smtClean="0"/>
              <a:pPr/>
              <a:t>22/12/2014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E200C6-4596-4ED8-9C6E-19C3632DDC2D}" type="datetimeFigureOut">
              <a:rPr lang="el-GR" smtClean="0"/>
              <a:pPr/>
              <a:t>22/12/2014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pache.org/hadoop/" TargetMode="External"/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labs.google.com/papers/mapreduce-osdi04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7200" dirty="0" smtClean="0"/>
              <a:t>Προχωρημένα θέματα βάσεων δεδομένων</a:t>
            </a:r>
            <a:endParaRPr lang="el-G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572008"/>
            <a:ext cx="7772400" cy="1531906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/>
              <a:t>MapReduce</a:t>
            </a:r>
            <a:endParaRPr lang="el-GR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Διαχείριση πολλαπλών</a:t>
            </a:r>
            <a:r>
              <a:rPr lang="en-GB" dirty="0" smtClean="0"/>
              <a:t> Workers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dirty="0" smtClean="0"/>
              <a:t>Δύσκολο, καθώς</a:t>
            </a:r>
            <a:endParaRPr lang="en-GB" dirty="0" smtClean="0"/>
          </a:p>
          <a:p>
            <a:pPr lvl="1" eaLnBrk="1" hangingPunct="1"/>
            <a:r>
              <a:rPr lang="el-GR" dirty="0" smtClean="0"/>
              <a:t>Άγνωστη σειρά εκτέλεσης των </a:t>
            </a:r>
            <a:r>
              <a:rPr lang="en-US" dirty="0" smtClean="0"/>
              <a:t>workers</a:t>
            </a:r>
            <a:endParaRPr lang="el-GR" dirty="0" smtClean="0"/>
          </a:p>
          <a:p>
            <a:pPr lvl="1" eaLnBrk="1" hangingPunct="1"/>
            <a:r>
              <a:rPr lang="el-GR" dirty="0" smtClean="0"/>
              <a:t>Δεν γνωρίζουμε πότε ο ένας σταματάει τον άλλο</a:t>
            </a:r>
            <a:endParaRPr lang="en-GB" dirty="0" smtClean="0"/>
          </a:p>
          <a:p>
            <a:pPr lvl="1" eaLnBrk="1" hangingPunct="1"/>
            <a:r>
              <a:rPr lang="el-GR" dirty="0" smtClean="0"/>
              <a:t>Άγνωστη η σειρά πρόσβασης σε κοινά δεδομένα</a:t>
            </a:r>
            <a:endParaRPr lang="en-GB" dirty="0" smtClean="0"/>
          </a:p>
          <a:p>
            <a:pPr eaLnBrk="1" hangingPunct="1"/>
            <a:r>
              <a:rPr lang="el-GR" dirty="0" smtClean="0"/>
              <a:t>Άρα θέλουμε</a:t>
            </a:r>
            <a:r>
              <a:rPr lang="en-GB" dirty="0" smtClean="0"/>
              <a:t>:</a:t>
            </a:r>
          </a:p>
          <a:p>
            <a:pPr lvl="1" eaLnBrk="1" hangingPunct="1"/>
            <a:r>
              <a:rPr lang="en-GB" dirty="0" smtClean="0"/>
              <a:t>Semaphores (lock, unlock)</a:t>
            </a:r>
          </a:p>
          <a:p>
            <a:pPr lvl="1" eaLnBrk="1" hangingPunct="1"/>
            <a:r>
              <a:rPr lang="en-GB" dirty="0" smtClean="0"/>
              <a:t>Conditional variables (wait, notify, broadcast)</a:t>
            </a:r>
          </a:p>
          <a:p>
            <a:pPr lvl="1" eaLnBrk="1" hangingPunct="1"/>
            <a:r>
              <a:rPr lang="en-GB" dirty="0" smtClean="0"/>
              <a:t>Barriers</a:t>
            </a:r>
          </a:p>
          <a:p>
            <a:pPr eaLnBrk="1" hangingPunct="1"/>
            <a:r>
              <a:rPr lang="el-GR" dirty="0" smtClean="0"/>
              <a:t>Παρόλα αυτά, επιπλέον προβλήματα</a:t>
            </a:r>
            <a:r>
              <a:rPr lang="en-GB" dirty="0" smtClean="0"/>
              <a:t>:</a:t>
            </a:r>
          </a:p>
          <a:p>
            <a:pPr lvl="1" eaLnBrk="1" hangingPunct="1"/>
            <a:r>
              <a:rPr lang="en-GB" dirty="0" smtClean="0"/>
              <a:t>Deadlock, </a:t>
            </a:r>
            <a:r>
              <a:rPr lang="en-GB" dirty="0" err="1" smtClean="0"/>
              <a:t>livelock</a:t>
            </a:r>
            <a:r>
              <a:rPr lang="en-GB" dirty="0" smtClean="0"/>
              <a:t>, race conditions...</a:t>
            </a:r>
          </a:p>
          <a:p>
            <a:pPr lvl="1" eaLnBrk="1" hangingPunct="1"/>
            <a:r>
              <a:rPr lang="en-GB" dirty="0" smtClean="0"/>
              <a:t>Dining philosophers, sleeping barbers, cigarette smokers...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Υπάρχοντα</a:t>
            </a:r>
            <a:br>
              <a:rPr lang="el-GR" dirty="0" smtClean="0"/>
            </a:br>
            <a:r>
              <a:rPr lang="el-GR" dirty="0" smtClean="0"/>
              <a:t> Εργαλεία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8229600" cy="278966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Προγραμματιστικά μοντέλα</a:t>
            </a:r>
            <a:endParaRPr lang="en-US" dirty="0" smtClean="0"/>
          </a:p>
          <a:p>
            <a:pPr lvl="1"/>
            <a:r>
              <a:rPr lang="en-US" dirty="0" smtClean="0"/>
              <a:t>Shared memory (</a:t>
            </a:r>
            <a:r>
              <a:rPr lang="en-US" dirty="0" err="1" smtClean="0"/>
              <a:t>pthreads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Message passing (MPI)</a:t>
            </a:r>
          </a:p>
          <a:p>
            <a:r>
              <a:rPr lang="el-GR" dirty="0" smtClean="0"/>
              <a:t>Σχεδιαστικά μοντέλα</a:t>
            </a:r>
            <a:endParaRPr lang="en-US" dirty="0" smtClean="0"/>
          </a:p>
          <a:p>
            <a:pPr lvl="1"/>
            <a:r>
              <a:rPr lang="en-US" dirty="0" smtClean="0"/>
              <a:t>Master-slaves</a:t>
            </a:r>
          </a:p>
          <a:p>
            <a:pPr lvl="1"/>
            <a:r>
              <a:rPr lang="en-US" dirty="0" smtClean="0"/>
              <a:t>Producer-consumer flows</a:t>
            </a:r>
          </a:p>
          <a:p>
            <a:pPr lvl="1"/>
            <a:r>
              <a:rPr lang="en-US" dirty="0" smtClean="0"/>
              <a:t>Shared work queues</a:t>
            </a:r>
          </a:p>
          <a:p>
            <a:pPr lvl="1"/>
            <a:endParaRPr lang="en-US" dirty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134225" y="990600"/>
            <a:ext cx="1476375" cy="1630362"/>
            <a:chOff x="2667000" y="1524000"/>
            <a:chExt cx="2032346" cy="2243288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2134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2682875" y="1524000"/>
              <a:ext cx="20164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Message Passing</a:t>
              </a:r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667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15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048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0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896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429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2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277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3810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4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58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41910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16" name="Straight Arrow Connector 43"/>
            <p:cNvCxnSpPr>
              <a:cxnSpLocks noChangeShapeType="1"/>
            </p:cNvCxnSpPr>
            <p:nvPr/>
          </p:nvCxnSpPr>
          <p:spPr bwMode="auto">
            <a:xfrm>
              <a:off x="2835275" y="1981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3216275" y="2057400"/>
              <a:ext cx="1143000" cy="2286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58"/>
            <p:cNvCxnSpPr>
              <a:cxnSpLocks noChangeShapeType="1"/>
            </p:cNvCxnSpPr>
            <p:nvPr/>
          </p:nvCxnSpPr>
          <p:spPr bwMode="auto">
            <a:xfrm>
              <a:off x="3597275" y="2362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59"/>
            <p:cNvCxnSpPr>
              <a:cxnSpLocks noChangeShapeType="1"/>
            </p:cNvCxnSpPr>
            <p:nvPr/>
          </p:nvCxnSpPr>
          <p:spPr bwMode="auto">
            <a:xfrm flipH="1">
              <a:off x="3978275" y="25908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60"/>
            <p:cNvCxnSpPr>
              <a:cxnSpLocks noChangeShapeType="1"/>
            </p:cNvCxnSpPr>
            <p:nvPr/>
          </p:nvCxnSpPr>
          <p:spPr bwMode="auto">
            <a:xfrm rot="10800000" flipV="1">
              <a:off x="3597275" y="2819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62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438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2835275" y="26670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64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9718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4800600" y="990600"/>
            <a:ext cx="2005012" cy="1630362"/>
            <a:chOff x="5181600" y="1524000"/>
            <a:chExt cx="2759075" cy="2243288"/>
          </a:xfrm>
        </p:grpSpPr>
        <p:cxnSp>
          <p:nvCxnSpPr>
            <p:cNvPr id="25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4648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6" name="TextBox 31"/>
            <p:cNvSpPr txBox="1">
              <a:spLocks noChangeArrowheads="1"/>
            </p:cNvSpPr>
            <p:nvPr/>
          </p:nvSpPr>
          <p:spPr bwMode="auto">
            <a:xfrm>
              <a:off x="5273675" y="1524000"/>
              <a:ext cx="1840014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Shared Memory</a:t>
              </a:r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5181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029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5562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30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5410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1" name="TextBox 36"/>
            <p:cNvSpPr txBox="1">
              <a:spLocks noChangeArrowheads="1"/>
            </p:cNvSpPr>
            <p:nvPr/>
          </p:nvSpPr>
          <p:spPr bwMode="auto">
            <a:xfrm>
              <a:off x="59436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32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91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3" name="TextBox 38"/>
            <p:cNvSpPr txBox="1">
              <a:spLocks noChangeArrowheads="1"/>
            </p:cNvSpPr>
            <p:nvPr/>
          </p:nvSpPr>
          <p:spPr bwMode="auto">
            <a:xfrm>
              <a:off x="6324599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34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6172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6705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331075" y="1905000"/>
              <a:ext cx="6096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7" name="Straight Arrow Connector 65"/>
            <p:cNvCxnSpPr>
              <a:cxnSpLocks noChangeShapeType="1"/>
            </p:cNvCxnSpPr>
            <p:nvPr/>
          </p:nvCxnSpPr>
          <p:spPr bwMode="auto">
            <a:xfrm>
              <a:off x="5349875" y="21336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7"/>
            <p:cNvCxnSpPr>
              <a:cxnSpLocks noChangeShapeType="1"/>
            </p:cNvCxnSpPr>
            <p:nvPr/>
          </p:nvCxnSpPr>
          <p:spPr bwMode="auto">
            <a:xfrm>
              <a:off x="6111875" y="2286000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Straight Arrow Connector 69"/>
            <p:cNvCxnSpPr>
              <a:cxnSpLocks noChangeShapeType="1"/>
            </p:cNvCxnSpPr>
            <p:nvPr/>
          </p:nvCxnSpPr>
          <p:spPr bwMode="auto">
            <a:xfrm rot="10800000">
              <a:off x="5730875" y="2438400"/>
              <a:ext cx="1600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71"/>
            <p:cNvCxnSpPr>
              <a:cxnSpLocks noChangeShapeType="1"/>
            </p:cNvCxnSpPr>
            <p:nvPr/>
          </p:nvCxnSpPr>
          <p:spPr bwMode="auto">
            <a:xfrm rot="10800000">
              <a:off x="6492875" y="2667000"/>
              <a:ext cx="838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74"/>
            <p:cNvCxnSpPr>
              <a:cxnSpLocks noChangeShapeType="1"/>
            </p:cNvCxnSpPr>
            <p:nvPr/>
          </p:nvCxnSpPr>
          <p:spPr bwMode="auto">
            <a:xfrm rot="10800000" flipH="1">
              <a:off x="6492875" y="2817813"/>
              <a:ext cx="838200" cy="158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349875" y="29718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77"/>
            <p:cNvSpPr txBox="1">
              <a:spLocks noChangeArrowheads="1"/>
            </p:cNvSpPr>
            <p:nvPr/>
          </p:nvSpPr>
          <p:spPr bwMode="auto">
            <a:xfrm rot="-5400000">
              <a:off x="6856413" y="2476425"/>
              <a:ext cx="152400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Memory</a:t>
              </a:r>
            </a:p>
          </p:txBody>
        </p:sp>
      </p:grpSp>
      <p:grpSp>
        <p:nvGrpSpPr>
          <p:cNvPr id="224" name="Group 226"/>
          <p:cNvGrpSpPr/>
          <p:nvPr/>
        </p:nvGrpSpPr>
        <p:grpSpPr>
          <a:xfrm>
            <a:off x="6917178" y="2852936"/>
            <a:ext cx="1471246" cy="1459672"/>
            <a:chOff x="1271954" y="4419600"/>
            <a:chExt cx="1471246" cy="1459672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1271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8"/>
            <p:cNvSpPr>
              <a:spLocks noChangeArrowheads="1"/>
            </p:cNvSpPr>
            <p:nvPr/>
          </p:nvSpPr>
          <p:spPr bwMode="auto">
            <a:xfrm>
              <a:off x="1828800" y="4648200"/>
              <a:ext cx="381000" cy="353786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1676400" y="44196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master</a:t>
              </a:r>
            </a:p>
          </p:txBody>
        </p:sp>
        <p:sp>
          <p:nvSpPr>
            <p:cNvPr id="134" name="AutoShape 4"/>
            <p:cNvSpPr>
              <a:spLocks noChangeArrowheads="1"/>
            </p:cNvSpPr>
            <p:nvPr/>
          </p:nvSpPr>
          <p:spPr bwMode="auto">
            <a:xfrm>
              <a:off x="1652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AutoShape 4"/>
            <p:cNvSpPr>
              <a:spLocks noChangeArrowheads="1"/>
            </p:cNvSpPr>
            <p:nvPr/>
          </p:nvSpPr>
          <p:spPr bwMode="auto">
            <a:xfrm>
              <a:off x="2033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AutoShape 4"/>
            <p:cNvSpPr>
              <a:spLocks noChangeArrowheads="1"/>
            </p:cNvSpPr>
            <p:nvPr/>
          </p:nvSpPr>
          <p:spPr bwMode="auto">
            <a:xfrm>
              <a:off x="2414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9" name="Straight Arrow Connector 128"/>
            <p:cNvCxnSpPr>
              <a:stCxn id="63" idx="2"/>
              <a:endCxn id="59" idx="0"/>
            </p:cNvCxnSpPr>
            <p:nvPr/>
          </p:nvCxnSpPr>
          <p:spPr bwMode="auto">
            <a:xfrm rot="5400000">
              <a:off x="1561682" y="4876382"/>
              <a:ext cx="332014" cy="583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63" idx="2"/>
              <a:endCxn id="134" idx="0"/>
            </p:cNvCxnSpPr>
            <p:nvPr/>
          </p:nvCxnSpPr>
          <p:spPr bwMode="auto">
            <a:xfrm rot="5400000">
              <a:off x="1752182" y="5066882"/>
              <a:ext cx="332014" cy="202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63" idx="2"/>
              <a:endCxn id="135" idx="0"/>
            </p:cNvCxnSpPr>
            <p:nvPr/>
          </p:nvCxnSpPr>
          <p:spPr bwMode="auto">
            <a:xfrm rot="16200000" flipH="1">
              <a:off x="1942681" y="5078604"/>
              <a:ext cx="332014" cy="178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63" idx="2"/>
              <a:endCxn id="136" idx="0"/>
            </p:cNvCxnSpPr>
            <p:nvPr/>
          </p:nvCxnSpPr>
          <p:spPr bwMode="auto">
            <a:xfrm rot="16200000" flipH="1">
              <a:off x="2133181" y="4888104"/>
              <a:ext cx="332014" cy="559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 Box 14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slaves</a:t>
              </a:r>
            </a:p>
          </p:txBody>
        </p:sp>
      </p:grpSp>
      <p:grpSp>
        <p:nvGrpSpPr>
          <p:cNvPr id="225" name="Group 228"/>
          <p:cNvGrpSpPr/>
          <p:nvPr/>
        </p:nvGrpSpPr>
        <p:grpSpPr>
          <a:xfrm>
            <a:off x="3419872" y="4752488"/>
            <a:ext cx="2743200" cy="1916872"/>
            <a:chOff x="3276600" y="4267200"/>
            <a:chExt cx="2743200" cy="1916872"/>
          </a:xfrm>
        </p:grpSpPr>
        <p:sp>
          <p:nvSpPr>
            <p:cNvPr id="149" name="AutoShape 8"/>
            <p:cNvSpPr>
              <a:spLocks noChangeArrowheads="1"/>
            </p:cNvSpPr>
            <p:nvPr/>
          </p:nvSpPr>
          <p:spPr bwMode="auto">
            <a:xfrm>
              <a:off x="36869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AutoShape 4"/>
            <p:cNvSpPr>
              <a:spLocks noChangeArrowheads="1"/>
            </p:cNvSpPr>
            <p:nvPr/>
          </p:nvSpPr>
          <p:spPr bwMode="auto">
            <a:xfrm>
              <a:off x="42965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1" name="Straight Arrow Connector 150"/>
            <p:cNvCxnSpPr>
              <a:stCxn id="149" idx="3"/>
              <a:endCxn id="150" idx="1"/>
            </p:cNvCxnSpPr>
            <p:nvPr/>
          </p:nvCxnSpPr>
          <p:spPr bwMode="auto">
            <a:xfrm>
              <a:off x="4015154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AutoShape 8"/>
            <p:cNvSpPr>
              <a:spLocks noChangeArrowheads="1"/>
            </p:cNvSpPr>
            <p:nvPr/>
          </p:nvSpPr>
          <p:spPr bwMode="auto">
            <a:xfrm>
              <a:off x="36869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AutoShape 4"/>
            <p:cNvSpPr>
              <a:spLocks noChangeArrowheads="1"/>
            </p:cNvSpPr>
            <p:nvPr/>
          </p:nvSpPr>
          <p:spPr bwMode="auto">
            <a:xfrm>
              <a:off x="42965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0" name="Straight Arrow Connector 159"/>
            <p:cNvCxnSpPr>
              <a:stCxn id="158" idx="3"/>
              <a:endCxn id="159" idx="1"/>
            </p:cNvCxnSpPr>
            <p:nvPr/>
          </p:nvCxnSpPr>
          <p:spPr bwMode="auto">
            <a:xfrm>
              <a:off x="4015154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AutoShape 8"/>
            <p:cNvSpPr>
              <a:spLocks noChangeArrowheads="1"/>
            </p:cNvSpPr>
            <p:nvPr/>
          </p:nvSpPr>
          <p:spPr bwMode="auto">
            <a:xfrm>
              <a:off x="36869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AutoShape 4"/>
            <p:cNvSpPr>
              <a:spLocks noChangeArrowheads="1"/>
            </p:cNvSpPr>
            <p:nvPr/>
          </p:nvSpPr>
          <p:spPr bwMode="auto">
            <a:xfrm>
              <a:off x="42965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3" name="Straight Arrow Connector 162"/>
            <p:cNvCxnSpPr>
              <a:stCxn id="161" idx="3"/>
              <a:endCxn id="162" idx="1"/>
            </p:cNvCxnSpPr>
            <p:nvPr/>
          </p:nvCxnSpPr>
          <p:spPr bwMode="auto">
            <a:xfrm>
              <a:off x="4015154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AutoShape 8"/>
            <p:cNvSpPr>
              <a:spLocks noChangeArrowheads="1"/>
            </p:cNvSpPr>
            <p:nvPr/>
          </p:nvSpPr>
          <p:spPr bwMode="auto">
            <a:xfrm>
              <a:off x="36869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AutoShape 4"/>
            <p:cNvSpPr>
              <a:spLocks noChangeArrowheads="1"/>
            </p:cNvSpPr>
            <p:nvPr/>
          </p:nvSpPr>
          <p:spPr bwMode="auto">
            <a:xfrm>
              <a:off x="42965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6" name="Straight Arrow Connector 165"/>
            <p:cNvCxnSpPr>
              <a:stCxn id="164" idx="3"/>
              <a:endCxn id="165" idx="1"/>
            </p:cNvCxnSpPr>
            <p:nvPr/>
          </p:nvCxnSpPr>
          <p:spPr bwMode="auto">
            <a:xfrm>
              <a:off x="4015154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AutoShape 8"/>
            <p:cNvSpPr>
              <a:spLocks noChangeArrowheads="1"/>
            </p:cNvSpPr>
            <p:nvPr/>
          </p:nvSpPr>
          <p:spPr bwMode="auto">
            <a:xfrm>
              <a:off x="4624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AutoShape 4"/>
            <p:cNvSpPr>
              <a:spLocks noChangeArrowheads="1"/>
            </p:cNvSpPr>
            <p:nvPr/>
          </p:nvSpPr>
          <p:spPr bwMode="auto">
            <a:xfrm>
              <a:off x="52343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9" name="Straight Arrow Connector 168"/>
            <p:cNvCxnSpPr>
              <a:stCxn id="167" idx="3"/>
              <a:endCxn id="168" idx="1"/>
            </p:cNvCxnSpPr>
            <p:nvPr/>
          </p:nvCxnSpPr>
          <p:spPr bwMode="auto">
            <a:xfrm>
              <a:off x="4953000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AutoShape 8"/>
            <p:cNvSpPr>
              <a:spLocks noChangeArrowheads="1"/>
            </p:cNvSpPr>
            <p:nvPr/>
          </p:nvSpPr>
          <p:spPr bwMode="auto">
            <a:xfrm>
              <a:off x="4624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AutoShape 4"/>
            <p:cNvSpPr>
              <a:spLocks noChangeArrowheads="1"/>
            </p:cNvSpPr>
            <p:nvPr/>
          </p:nvSpPr>
          <p:spPr bwMode="auto">
            <a:xfrm>
              <a:off x="52343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2" name="Straight Arrow Connector 171"/>
            <p:cNvCxnSpPr>
              <a:stCxn id="170" idx="3"/>
              <a:endCxn id="171" idx="1"/>
            </p:cNvCxnSpPr>
            <p:nvPr/>
          </p:nvCxnSpPr>
          <p:spPr bwMode="auto">
            <a:xfrm>
              <a:off x="4953000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AutoShape 8"/>
            <p:cNvSpPr>
              <a:spLocks noChangeArrowheads="1"/>
            </p:cNvSpPr>
            <p:nvPr/>
          </p:nvSpPr>
          <p:spPr bwMode="auto">
            <a:xfrm>
              <a:off x="4624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AutoShape 4"/>
            <p:cNvSpPr>
              <a:spLocks noChangeArrowheads="1"/>
            </p:cNvSpPr>
            <p:nvPr/>
          </p:nvSpPr>
          <p:spPr bwMode="auto">
            <a:xfrm>
              <a:off x="52343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5" name="Straight Arrow Connector 174"/>
            <p:cNvCxnSpPr>
              <a:stCxn id="173" idx="3"/>
              <a:endCxn id="174" idx="1"/>
            </p:cNvCxnSpPr>
            <p:nvPr/>
          </p:nvCxnSpPr>
          <p:spPr bwMode="auto">
            <a:xfrm>
              <a:off x="4953000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AutoShape 8"/>
            <p:cNvSpPr>
              <a:spLocks noChangeArrowheads="1"/>
            </p:cNvSpPr>
            <p:nvPr/>
          </p:nvSpPr>
          <p:spPr bwMode="auto">
            <a:xfrm>
              <a:off x="4624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AutoShape 4"/>
            <p:cNvSpPr>
              <a:spLocks noChangeArrowheads="1"/>
            </p:cNvSpPr>
            <p:nvPr/>
          </p:nvSpPr>
          <p:spPr bwMode="auto">
            <a:xfrm>
              <a:off x="52343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8" name="Straight Arrow Connector 177"/>
            <p:cNvCxnSpPr>
              <a:stCxn id="176" idx="3"/>
              <a:endCxn id="177" idx="1"/>
            </p:cNvCxnSpPr>
            <p:nvPr/>
          </p:nvCxnSpPr>
          <p:spPr bwMode="auto">
            <a:xfrm>
              <a:off x="4953000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Text Box 14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4343400" y="59436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2" name="Text Box 14"/>
            <p:cNvSpPr txBox="1">
              <a:spLocks noChangeArrowheads="1"/>
            </p:cNvSpPr>
            <p:nvPr/>
          </p:nvSpPr>
          <p:spPr bwMode="auto">
            <a:xfrm>
              <a:off x="5029200" y="59436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</p:grpSp>
      <p:grpSp>
        <p:nvGrpSpPr>
          <p:cNvPr id="227" name="Group 229"/>
          <p:cNvGrpSpPr/>
          <p:nvPr/>
        </p:nvGrpSpPr>
        <p:grpSpPr>
          <a:xfrm>
            <a:off x="6248400" y="4495800"/>
            <a:ext cx="2133600" cy="1447800"/>
            <a:chOff x="6248400" y="4495800"/>
            <a:chExt cx="2133600" cy="1447800"/>
          </a:xfrm>
        </p:grpSpPr>
        <p:sp>
          <p:nvSpPr>
            <p:cNvPr id="184" name="AutoShape 4"/>
            <p:cNvSpPr>
              <a:spLocks noChangeArrowheads="1"/>
            </p:cNvSpPr>
            <p:nvPr/>
          </p:nvSpPr>
          <p:spPr bwMode="auto">
            <a:xfrm>
              <a:off x="8053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AutoShape 4"/>
            <p:cNvSpPr>
              <a:spLocks noChangeArrowheads="1"/>
            </p:cNvSpPr>
            <p:nvPr/>
          </p:nvSpPr>
          <p:spPr bwMode="auto">
            <a:xfrm>
              <a:off x="8053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AutoShape 4"/>
            <p:cNvSpPr>
              <a:spLocks noChangeArrowheads="1"/>
            </p:cNvSpPr>
            <p:nvPr/>
          </p:nvSpPr>
          <p:spPr bwMode="auto">
            <a:xfrm>
              <a:off x="8053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AutoShape 4"/>
            <p:cNvSpPr>
              <a:spLocks noChangeArrowheads="1"/>
            </p:cNvSpPr>
            <p:nvPr/>
          </p:nvSpPr>
          <p:spPr bwMode="auto">
            <a:xfrm>
              <a:off x="8053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AutoShape 4"/>
            <p:cNvSpPr>
              <a:spLocks noChangeArrowheads="1"/>
            </p:cNvSpPr>
            <p:nvPr/>
          </p:nvSpPr>
          <p:spPr bwMode="auto">
            <a:xfrm>
              <a:off x="6910754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AutoShape 4"/>
            <p:cNvSpPr>
              <a:spLocks noChangeArrowheads="1"/>
            </p:cNvSpPr>
            <p:nvPr/>
          </p:nvSpPr>
          <p:spPr bwMode="auto">
            <a:xfrm>
              <a:off x="70866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AutoShape 4"/>
            <p:cNvSpPr>
              <a:spLocks noChangeArrowheads="1"/>
            </p:cNvSpPr>
            <p:nvPr/>
          </p:nvSpPr>
          <p:spPr bwMode="auto">
            <a:xfrm>
              <a:off x="72390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AutoShape 4"/>
            <p:cNvSpPr>
              <a:spLocks noChangeArrowheads="1"/>
            </p:cNvSpPr>
            <p:nvPr/>
          </p:nvSpPr>
          <p:spPr bwMode="auto">
            <a:xfrm>
              <a:off x="73914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AutoShape 4"/>
            <p:cNvSpPr>
              <a:spLocks noChangeArrowheads="1"/>
            </p:cNvSpPr>
            <p:nvPr/>
          </p:nvSpPr>
          <p:spPr bwMode="auto">
            <a:xfrm>
              <a:off x="75438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96" name="Straight Arrow Connector 195"/>
            <p:cNvCxnSpPr>
              <a:stCxn id="183" idx="3"/>
              <a:endCxn id="191" idx="1"/>
            </p:cNvCxnSpPr>
            <p:nvPr/>
          </p:nvCxnSpPr>
          <p:spPr bwMode="auto">
            <a:xfrm>
              <a:off x="6576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89" idx="3"/>
              <a:endCxn id="191" idx="1"/>
            </p:cNvCxnSpPr>
            <p:nvPr/>
          </p:nvCxnSpPr>
          <p:spPr bwMode="auto">
            <a:xfrm flipV="1">
              <a:off x="6576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85" idx="3"/>
              <a:endCxn id="191" idx="1"/>
            </p:cNvCxnSpPr>
            <p:nvPr/>
          </p:nvCxnSpPr>
          <p:spPr bwMode="auto">
            <a:xfrm>
              <a:off x="6576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endCxn id="191" idx="1"/>
            </p:cNvCxnSpPr>
            <p:nvPr/>
          </p:nvCxnSpPr>
          <p:spPr bwMode="auto">
            <a:xfrm flipV="1">
              <a:off x="6553200" y="5219700"/>
              <a:ext cx="357554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AutoShape 8"/>
            <p:cNvSpPr>
              <a:spLocks noChangeArrowheads="1"/>
            </p:cNvSpPr>
            <p:nvPr/>
          </p:nvSpPr>
          <p:spPr bwMode="auto">
            <a:xfrm>
              <a:off x="6248400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AutoShape 8"/>
            <p:cNvSpPr>
              <a:spLocks noChangeArrowheads="1"/>
            </p:cNvSpPr>
            <p:nvPr/>
          </p:nvSpPr>
          <p:spPr bwMode="auto">
            <a:xfrm>
              <a:off x="6248400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AutoShape 8"/>
            <p:cNvSpPr>
              <a:spLocks noChangeArrowheads="1"/>
            </p:cNvSpPr>
            <p:nvPr/>
          </p:nvSpPr>
          <p:spPr bwMode="auto">
            <a:xfrm>
              <a:off x="6248400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AutoShape 8"/>
            <p:cNvSpPr>
              <a:spLocks noChangeArrowheads="1"/>
            </p:cNvSpPr>
            <p:nvPr/>
          </p:nvSpPr>
          <p:spPr bwMode="auto">
            <a:xfrm>
              <a:off x="6248400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14" name="Straight Arrow Connector 213"/>
            <p:cNvCxnSpPr>
              <a:stCxn id="195" idx="3"/>
              <a:endCxn id="184" idx="1"/>
            </p:cNvCxnSpPr>
            <p:nvPr/>
          </p:nvCxnSpPr>
          <p:spPr bwMode="auto">
            <a:xfrm flipV="1">
              <a:off x="7719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95" idx="3"/>
              <a:endCxn id="186" idx="1"/>
            </p:cNvCxnSpPr>
            <p:nvPr/>
          </p:nvCxnSpPr>
          <p:spPr bwMode="auto">
            <a:xfrm flipV="1">
              <a:off x="7719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195" idx="3"/>
              <a:endCxn id="188" idx="1"/>
            </p:cNvCxnSpPr>
            <p:nvPr/>
          </p:nvCxnSpPr>
          <p:spPr bwMode="auto">
            <a:xfrm>
              <a:off x="7719646" y="52197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195" idx="3"/>
              <a:endCxn id="190" idx="1"/>
            </p:cNvCxnSpPr>
            <p:nvPr/>
          </p:nvCxnSpPr>
          <p:spPr bwMode="auto">
            <a:xfrm>
              <a:off x="7719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6" name="Text Box 14"/>
            <p:cNvSpPr txBox="1">
              <a:spLocks noChangeArrowheads="1"/>
            </p:cNvSpPr>
            <p:nvPr/>
          </p:nvSpPr>
          <p:spPr bwMode="auto">
            <a:xfrm>
              <a:off x="6781800" y="53340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b="0" kern="0" noProof="0" dirty="0" smtClean="0">
                  <a:solidFill>
                    <a:sysClr val="windowText" lastClr="000000"/>
                  </a:solidFill>
                </a:rPr>
                <a:t>work queue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Επομένως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8784976" cy="466187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Η ταυτόχρονη προσπέλαση (</a:t>
            </a:r>
            <a:r>
              <a:rPr lang="en-US" dirty="0" smtClean="0"/>
              <a:t>Concurrency</a:t>
            </a:r>
            <a:r>
              <a:rPr lang="el-GR" dirty="0" smtClean="0"/>
              <a:t>) είναι δύσκολη</a:t>
            </a:r>
            <a:endParaRPr lang="en-US" dirty="0" smtClean="0"/>
          </a:p>
          <a:p>
            <a:r>
              <a:rPr lang="el-GR" dirty="0" smtClean="0"/>
              <a:t>Πιο δύσκολη σε μεγαλύτερη κλίμακα</a:t>
            </a:r>
            <a:endParaRPr lang="en-US" dirty="0" smtClean="0"/>
          </a:p>
          <a:p>
            <a:pPr lvl="1"/>
            <a:r>
              <a:rPr lang="el-GR" dirty="0" smtClean="0"/>
              <a:t>Σε επίπεδο </a:t>
            </a:r>
            <a:r>
              <a:rPr lang="en-US" dirty="0" smtClean="0"/>
              <a:t>datacenter (</a:t>
            </a:r>
            <a:r>
              <a:rPr lang="el-GR" dirty="0" smtClean="0"/>
              <a:t>ή μεταξύ </a:t>
            </a:r>
            <a:r>
              <a:rPr lang="en-US" dirty="0" smtClean="0"/>
              <a:t>datacenters)</a:t>
            </a:r>
          </a:p>
          <a:p>
            <a:pPr lvl="1"/>
            <a:r>
              <a:rPr lang="el-GR" dirty="0" smtClean="0"/>
              <a:t>Όταν έχουμε αστοχίες υλικού/λογισμικού (</a:t>
            </a:r>
            <a:r>
              <a:rPr lang="en-US" dirty="0" smtClean="0"/>
              <a:t>failures)</a:t>
            </a:r>
          </a:p>
          <a:p>
            <a:pPr lvl="1"/>
            <a:r>
              <a:rPr lang="el-GR" dirty="0" smtClean="0"/>
              <a:t>Όταν έχουμε υπηρεσίες που αλληλεπιδρούν</a:t>
            </a:r>
            <a:endParaRPr lang="en-US" dirty="0" smtClean="0"/>
          </a:p>
          <a:p>
            <a:r>
              <a:rPr lang="el-GR" dirty="0" err="1" smtClean="0"/>
              <a:t>Αποσφαλμάτωση</a:t>
            </a:r>
            <a:r>
              <a:rPr lang="el-GR" dirty="0" smtClean="0"/>
              <a:t>?</a:t>
            </a:r>
            <a:endParaRPr lang="en-US" dirty="0" smtClean="0"/>
          </a:p>
          <a:p>
            <a:pPr eaLnBrk="1" hangingPunct="1"/>
            <a:r>
              <a:rPr lang="el-GR" dirty="0" smtClean="0"/>
              <a:t>Επομένως, στην πράξη (μέχρι πριν το </a:t>
            </a:r>
            <a:r>
              <a:rPr lang="en-US" dirty="0" err="1" smtClean="0"/>
              <a:t>MapReduce</a:t>
            </a:r>
            <a:r>
              <a:rPr lang="en-US" dirty="0" smtClean="0"/>
              <a:t>):</a:t>
            </a:r>
          </a:p>
          <a:p>
            <a:pPr lvl="1" eaLnBrk="1" hangingPunct="1"/>
            <a:r>
              <a:rPr lang="el-GR" dirty="0" smtClean="0"/>
              <a:t>Συγκεκριμένες υλοποιήσεις του ίδιου πράγματος (</a:t>
            </a:r>
            <a:r>
              <a:rPr lang="en-US" dirty="0" smtClean="0"/>
              <a:t>custom-</a:t>
            </a:r>
            <a:r>
              <a:rPr lang="el-GR" dirty="0" err="1" smtClean="0"/>
              <a:t>ιές</a:t>
            </a:r>
            <a:r>
              <a:rPr lang="el-GR" dirty="0" smtClean="0"/>
              <a:t>!)</a:t>
            </a:r>
            <a:endParaRPr lang="en-US" dirty="0" smtClean="0"/>
          </a:p>
          <a:p>
            <a:pPr lvl="1" eaLnBrk="1" hangingPunct="1"/>
            <a:r>
              <a:rPr lang="el-GR" dirty="0" smtClean="0"/>
              <a:t>Γράψε την βιβλιοθήκη σου και δούλεψε με αυτή.</a:t>
            </a:r>
            <a:endParaRPr lang="en-US" dirty="0" smtClean="0"/>
          </a:p>
          <a:p>
            <a:pPr lvl="1" eaLnBrk="1" hangingPunct="1"/>
            <a:r>
              <a:rPr lang="el-GR" dirty="0" smtClean="0"/>
              <a:t>Ο προγραμματιστής παίρνει το βάρος να προγραμματίσει τα πάντα!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/>
              <a:t>Τι είναι το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l-GR" dirty="0" smtClean="0"/>
              <a:t>?</a:t>
            </a: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8245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Ένα προγραμματιστικό μοντέλο</a:t>
            </a:r>
            <a:endParaRPr lang="en-US" dirty="0" smtClean="0"/>
          </a:p>
          <a:p>
            <a:r>
              <a:rPr lang="el-GR" dirty="0" smtClean="0"/>
              <a:t>Ένα προγραμματιστικό πλαίσιο</a:t>
            </a:r>
            <a:endParaRPr lang="en-US" dirty="0" smtClean="0"/>
          </a:p>
          <a:p>
            <a:r>
              <a:rPr lang="el-GR" dirty="0" smtClean="0"/>
              <a:t>Για την ανάπτυξη εφαρμογών οι οποίες</a:t>
            </a:r>
            <a:endParaRPr lang="en-US" dirty="0" smtClean="0"/>
          </a:p>
          <a:p>
            <a:pPr lvl="1"/>
            <a:r>
              <a:rPr lang="el-GR" dirty="0" smtClean="0"/>
              <a:t> επεξεργάζονται γρήγορα και παράλληλα τεράστιες ποσότητες δεδομένων</a:t>
            </a:r>
            <a:endParaRPr lang="en-US" dirty="0" smtClean="0"/>
          </a:p>
          <a:p>
            <a:pPr lvl="1"/>
            <a:r>
              <a:rPr lang="el-GR" dirty="0" smtClean="0"/>
              <a:t>Σε συστοιχίες </a:t>
            </a:r>
            <a:r>
              <a:rPr lang="en-US" dirty="0" smtClean="0"/>
              <a:t>(clusters)</a:t>
            </a:r>
            <a:r>
              <a:rPr lang="el-GR" dirty="0" smtClean="0"/>
              <a:t> υπολογιστών</a:t>
            </a:r>
          </a:p>
          <a:p>
            <a:r>
              <a:rPr lang="en-US" dirty="0" smtClean="0"/>
              <a:t>Closed-source </a:t>
            </a:r>
            <a:r>
              <a:rPr lang="el-GR" dirty="0" smtClean="0"/>
              <a:t>υλοποίηση </a:t>
            </a:r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Scientific papers </a:t>
            </a:r>
            <a:r>
              <a:rPr lang="el-GR" dirty="0" smtClean="0"/>
              <a:t>του ’03 και ’04 που το περιγράφουν</a:t>
            </a:r>
            <a:endParaRPr lang="en-US" dirty="0" smtClean="0"/>
          </a:p>
          <a:p>
            <a:r>
              <a:rPr lang="en-US" dirty="0" err="1" smtClean="0"/>
              <a:t>Hadoop</a:t>
            </a:r>
            <a:r>
              <a:rPr lang="en-US" dirty="0" smtClean="0"/>
              <a:t>: </a:t>
            </a:r>
            <a:r>
              <a:rPr lang="en-US" dirty="0" err="1" smtClean="0"/>
              <a:t>opensource</a:t>
            </a:r>
            <a:r>
              <a:rPr lang="en-US" dirty="0" smtClean="0"/>
              <a:t> </a:t>
            </a:r>
            <a:r>
              <a:rPr lang="el-GR" dirty="0" smtClean="0"/>
              <a:t>υλοποίηση των αλγορίθμων που περιγράφονται στα </a:t>
            </a:r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http://hadoop.apache.org/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704088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HDFS – </a:t>
            </a:r>
            <a:r>
              <a:rPr lang="el-GR" dirty="0" smtClean="0"/>
              <a:t>Κατανεμημένο σύστημα αρχείων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Ένα κατανεμημένο </a:t>
            </a:r>
            <a:r>
              <a:rPr lang="el-GR" dirty="0" err="1" smtClean="0"/>
              <a:t>κλιμακώσιμο</a:t>
            </a:r>
            <a:r>
              <a:rPr lang="el-GR" dirty="0" smtClean="0"/>
              <a:t> σύστημα αρχείων για εφαρμογές που διαχειρίζονται σύνολα δεδομένων.</a:t>
            </a:r>
            <a:endParaRPr lang="en-US" dirty="0" smtClean="0"/>
          </a:p>
          <a:p>
            <a:pPr lvl="1"/>
            <a:r>
              <a:rPr lang="el-GR" dirty="0" smtClean="0"/>
              <a:t>Κατανεμημένο: τρέχει σε υπολογιστικό </a:t>
            </a:r>
            <a:r>
              <a:rPr lang="en-US" dirty="0" smtClean="0"/>
              <a:t>cluster</a:t>
            </a:r>
            <a:endParaRPr lang="el-GR" dirty="0" smtClean="0"/>
          </a:p>
          <a:p>
            <a:pPr lvl="1"/>
            <a:r>
              <a:rPr lang="el-GR" dirty="0" err="1" smtClean="0"/>
              <a:t>Κλιμακώσιμο</a:t>
            </a:r>
            <a:r>
              <a:rPr lang="el-GR" dirty="0" smtClean="0"/>
              <a:t>: 10Κ κόμβοι, 100Κ αρχεία 10</a:t>
            </a:r>
            <a:r>
              <a:rPr lang="en-US" dirty="0" smtClean="0"/>
              <a:t>PB storage</a:t>
            </a:r>
          </a:p>
          <a:p>
            <a:pPr lvl="1"/>
            <a:r>
              <a:rPr lang="en-US" dirty="0" smtClean="0"/>
              <a:t>Closed-source </a:t>
            </a:r>
            <a:r>
              <a:rPr lang="el-GR" dirty="0" smtClean="0"/>
              <a:t>βελτιστοποιήσεις </a:t>
            </a:r>
            <a:r>
              <a:rPr lang="en-US" dirty="0" smtClean="0"/>
              <a:t>(</a:t>
            </a:r>
            <a:r>
              <a:rPr lang="en-US" dirty="0" err="1" smtClean="0"/>
              <a:t>MapR</a:t>
            </a:r>
            <a:r>
              <a:rPr lang="en-US" dirty="0" smtClean="0"/>
              <a:t> M5-M7)</a:t>
            </a:r>
          </a:p>
          <a:p>
            <a:r>
              <a:rPr lang="el-GR" dirty="0" smtClean="0"/>
              <a:t>Ο χώρος των αρχείων είναι ενιαίος για όλο το </a:t>
            </a:r>
            <a:r>
              <a:rPr lang="el-GR" dirty="0" err="1" smtClean="0"/>
              <a:t>cluster</a:t>
            </a:r>
            <a:endParaRPr lang="el-GR" dirty="0" smtClean="0"/>
          </a:p>
          <a:p>
            <a:r>
              <a:rPr lang="el-GR" dirty="0" smtClean="0"/>
              <a:t>Τα αρχεία διασπόνται σε </a:t>
            </a:r>
            <a:r>
              <a:rPr lang="el-GR" dirty="0" err="1" smtClean="0"/>
              <a:t>blocks</a:t>
            </a:r>
            <a:endParaRPr lang="el-GR" dirty="0" smtClean="0"/>
          </a:p>
          <a:p>
            <a:r>
              <a:rPr lang="el-GR" dirty="0" smtClean="0"/>
              <a:t> Τυπικό μέγεθος </a:t>
            </a:r>
            <a:r>
              <a:rPr lang="el-GR" dirty="0" err="1" smtClean="0"/>
              <a:t>block</a:t>
            </a:r>
            <a:r>
              <a:rPr lang="el-GR" dirty="0" smtClean="0"/>
              <a:t> 128 MB.</a:t>
            </a:r>
          </a:p>
          <a:p>
            <a:r>
              <a:rPr lang="el-GR" dirty="0" smtClean="0"/>
              <a:t> </a:t>
            </a:r>
            <a:r>
              <a:rPr lang="en-US" dirty="0" smtClean="0"/>
              <a:t>Replication: </a:t>
            </a:r>
            <a:r>
              <a:rPr lang="el-GR" dirty="0" smtClean="0"/>
              <a:t>Κάθε </a:t>
            </a:r>
            <a:r>
              <a:rPr lang="el-GR" dirty="0" err="1" smtClean="0"/>
              <a:t>block</a:t>
            </a:r>
            <a:r>
              <a:rPr lang="el-GR" dirty="0" smtClean="0"/>
              <a:t> αντιγράφεται σε πολλαπλούς κόμβους δεδομένων (</a:t>
            </a:r>
            <a:r>
              <a:rPr lang="el-GR" dirty="0" err="1" smtClean="0"/>
              <a:t>DataNodes</a:t>
            </a:r>
            <a:r>
              <a:rPr lang="el-GR" dirty="0" smtClean="0"/>
              <a:t>)</a:t>
            </a:r>
            <a:r>
              <a:rPr lang="en-US" dirty="0" smtClean="0"/>
              <a:t> - default 3 (rack aware)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Αρχιτεκτονική </a:t>
            </a:r>
            <a:r>
              <a:rPr lang="en-US" dirty="0" smtClean="0"/>
              <a:t>HDFS/</a:t>
            </a:r>
            <a:r>
              <a:rPr lang="en-US" dirty="0" err="1" smtClean="0"/>
              <a:t>MapReduce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760640"/>
          </a:xfrm>
        </p:spPr>
        <p:txBody>
          <a:bodyPr>
            <a:normAutofit/>
          </a:bodyPr>
          <a:lstStyle/>
          <a:p>
            <a:r>
              <a:rPr lang="el-GR" dirty="0" smtClean="0"/>
              <a:t> Αρχιτεκτονική </a:t>
            </a:r>
            <a:r>
              <a:rPr lang="el-GR" dirty="0" err="1" smtClean="0"/>
              <a:t>Master</a:t>
            </a:r>
            <a:r>
              <a:rPr lang="el-GR" dirty="0" smtClean="0"/>
              <a:t>/</a:t>
            </a:r>
            <a:r>
              <a:rPr lang="el-GR" dirty="0" err="1" smtClean="0"/>
              <a:t>Slave</a:t>
            </a:r>
            <a:endParaRPr lang="el-GR" dirty="0" smtClean="0"/>
          </a:p>
          <a:p>
            <a:pPr lvl="1"/>
            <a:r>
              <a:rPr lang="en-US" dirty="0" smtClean="0"/>
              <a:t>HDFS: </a:t>
            </a:r>
            <a:r>
              <a:rPr lang="el-GR" dirty="0" smtClean="0"/>
              <a:t>Ένας κεντρικός </a:t>
            </a:r>
            <a:r>
              <a:rPr lang="el-GR" dirty="0" err="1" smtClean="0"/>
              <a:t>NameNode</a:t>
            </a:r>
            <a:r>
              <a:rPr lang="el-GR" dirty="0" smtClean="0"/>
              <a:t> διαχειρίζεται πολλαπλούς </a:t>
            </a:r>
            <a:r>
              <a:rPr lang="el-GR" dirty="0" err="1" smtClean="0"/>
              <a:t>DataNodes</a:t>
            </a:r>
            <a:endParaRPr lang="en-US" dirty="0" smtClean="0"/>
          </a:p>
          <a:p>
            <a:pPr lvl="2"/>
            <a:r>
              <a:rPr lang="en-US" dirty="0" err="1" smtClean="0"/>
              <a:t>NameNode</a:t>
            </a:r>
            <a:r>
              <a:rPr lang="en-US" dirty="0" smtClean="0"/>
              <a:t>: </a:t>
            </a:r>
            <a:r>
              <a:rPr lang="el-GR" dirty="0" smtClean="0"/>
              <a:t>κρατάει ποιος </a:t>
            </a:r>
            <a:r>
              <a:rPr lang="en-US" dirty="0" err="1" smtClean="0"/>
              <a:t>DataNode</a:t>
            </a:r>
            <a:r>
              <a:rPr lang="en-US" dirty="0" smtClean="0"/>
              <a:t> </a:t>
            </a:r>
            <a:r>
              <a:rPr lang="el-GR" dirty="0" smtClean="0"/>
              <a:t>έχει π</a:t>
            </a:r>
            <a:r>
              <a:rPr lang="en-US" dirty="0" smtClean="0"/>
              <a:t>o</a:t>
            </a:r>
            <a:r>
              <a:rPr lang="el-GR" dirty="0" smtClean="0"/>
              <a:t>ιό αρχείο (σαν </a:t>
            </a:r>
            <a:r>
              <a:rPr lang="en-US" dirty="0" smtClean="0"/>
              <a:t>FAT)</a:t>
            </a:r>
            <a:endParaRPr lang="el-GR" dirty="0" smtClean="0"/>
          </a:p>
          <a:p>
            <a:pPr lvl="2"/>
            <a:r>
              <a:rPr lang="en-US" dirty="0" err="1" smtClean="0"/>
              <a:t>DataNodes</a:t>
            </a:r>
            <a:r>
              <a:rPr lang="en-US" dirty="0" smtClean="0"/>
              <a:t>: </a:t>
            </a:r>
            <a:r>
              <a:rPr lang="el-GR" dirty="0" smtClean="0"/>
              <a:t>«χαζοί»</a:t>
            </a:r>
            <a:r>
              <a:rPr lang="en-US" dirty="0" smtClean="0"/>
              <a:t> servers </a:t>
            </a:r>
            <a:r>
              <a:rPr lang="el-GR" dirty="0" smtClean="0"/>
              <a:t>που κρατάνε </a:t>
            </a:r>
            <a:r>
              <a:rPr lang="en-US" dirty="0" smtClean="0"/>
              <a:t>raw file chunks</a:t>
            </a:r>
            <a:endParaRPr lang="el-GR" dirty="0" smtClean="0"/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:</a:t>
            </a:r>
            <a:r>
              <a:rPr lang="el-GR" dirty="0" smtClean="0"/>
              <a:t> Ένας κεντρικός </a:t>
            </a:r>
            <a:r>
              <a:rPr lang="en-US" dirty="0" err="1" smtClean="0"/>
              <a:t>JobTracker</a:t>
            </a:r>
            <a:r>
              <a:rPr lang="en-US" dirty="0" smtClean="0"/>
              <a:t> </a:t>
            </a:r>
            <a:r>
              <a:rPr lang="el-GR" dirty="0" smtClean="0"/>
              <a:t>διαχειρίζεται πολλαπλούς </a:t>
            </a:r>
            <a:r>
              <a:rPr lang="en-US" dirty="0" err="1" smtClean="0"/>
              <a:t>TaskTrackers</a:t>
            </a:r>
            <a:endParaRPr lang="en-US" dirty="0" smtClean="0"/>
          </a:p>
          <a:p>
            <a:pPr lvl="1">
              <a:buNone/>
            </a:pPr>
            <a:r>
              <a:rPr lang="en-US" b="1" dirty="0" smtClean="0"/>
              <a:t>-</a:t>
            </a:r>
            <a:r>
              <a:rPr lang="en-US" dirty="0" err="1" smtClean="0"/>
              <a:t>NameNode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err="1" smtClean="0"/>
              <a:t>JobTracker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l-GR" dirty="0" smtClean="0"/>
              <a:t>τρέχουν στον </a:t>
            </a:r>
            <a:r>
              <a:rPr lang="en-US" dirty="0" smtClean="0"/>
              <a:t>master</a:t>
            </a:r>
          </a:p>
          <a:p>
            <a:pPr lvl="1">
              <a:buNone/>
            </a:pPr>
            <a:r>
              <a:rPr lang="en-US" b="1" dirty="0" smtClean="0"/>
              <a:t>-</a:t>
            </a:r>
            <a:r>
              <a:rPr lang="en-US" dirty="0" err="1" smtClean="0"/>
              <a:t>DataNode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err="1" smtClean="0"/>
              <a:t>TaskTracker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l-GR" dirty="0" smtClean="0"/>
              <a:t>τρέχουν στους </a:t>
            </a:r>
            <a:r>
              <a:rPr lang="en-US" dirty="0" smtClean="0"/>
              <a:t>slaves</a:t>
            </a:r>
          </a:p>
          <a:p>
            <a:pPr lvl="1">
              <a:buNone/>
            </a:pPr>
            <a:r>
              <a:rPr lang="en-US" dirty="0" smtClean="0"/>
              <a:t>		 - Data locality</a:t>
            </a:r>
          </a:p>
        </p:txBody>
      </p:sp>
      <p:pic>
        <p:nvPicPr>
          <p:cNvPr id="1028" name="Picture 4" descr="File:Hadoo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62" y="3501008"/>
            <a:ext cx="426344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MapReduce</a:t>
            </a:r>
            <a:endParaRPr lang="el-GR" dirty="0" smtClean="0"/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117600"/>
            <a:ext cx="8643938" cy="4525963"/>
          </a:xfrm>
        </p:spPr>
        <p:txBody>
          <a:bodyPr/>
          <a:lstStyle/>
          <a:p>
            <a:r>
              <a:rPr lang="el-GR" dirty="0" smtClean="0"/>
              <a:t>Το πρόβλημα </a:t>
            </a:r>
            <a:r>
              <a:rPr lang="en-US" dirty="0" smtClean="0"/>
              <a:t>“</a:t>
            </a:r>
            <a:r>
              <a:rPr lang="el-GR" dirty="0" smtClean="0"/>
              <a:t>σπάει</a:t>
            </a:r>
            <a:r>
              <a:rPr lang="en-US" dirty="0" smtClean="0"/>
              <a:t>”</a:t>
            </a:r>
            <a:r>
              <a:rPr lang="el-GR" dirty="0" smtClean="0"/>
              <a:t> σε 2 φάσεις, την </a:t>
            </a:r>
            <a:r>
              <a:rPr lang="en-US" dirty="0" smtClean="0"/>
              <a:t>Map </a:t>
            </a:r>
            <a:r>
              <a:rPr lang="el-GR" dirty="0" smtClean="0"/>
              <a:t>και την </a:t>
            </a:r>
            <a:r>
              <a:rPr lang="en-US" dirty="0" smtClean="0"/>
              <a:t>Reduce</a:t>
            </a:r>
          </a:p>
          <a:p>
            <a:r>
              <a:rPr lang="en-US" b="1" dirty="0" smtClean="0"/>
              <a:t>Map</a:t>
            </a:r>
            <a:r>
              <a:rPr lang="en-US" dirty="0" smtClean="0"/>
              <a:t>: </a:t>
            </a:r>
            <a:r>
              <a:rPr lang="el-GR" dirty="0" smtClean="0"/>
              <a:t>Μη </a:t>
            </a:r>
            <a:r>
              <a:rPr lang="el-GR" dirty="0" err="1" smtClean="0"/>
              <a:t>αλληλο</a:t>
            </a:r>
            <a:r>
              <a:rPr lang="el-GR" dirty="0" smtClean="0"/>
              <a:t>-επικαλυπτόμενα κομμάτια από δεδομένα εισόδου</a:t>
            </a:r>
            <a:r>
              <a:rPr lang="en-US" dirty="0" smtClean="0"/>
              <a:t> (</a:t>
            </a:r>
            <a:r>
              <a:rPr lang="el-GR" dirty="0" smtClean="0"/>
              <a:t>εγγραφές </a:t>
            </a:r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&gt;) </a:t>
            </a:r>
            <a:r>
              <a:rPr lang="el-GR" dirty="0" smtClean="0"/>
              <a:t>ανατίθενται σε διαφορετικές διεργασίες</a:t>
            </a:r>
            <a:r>
              <a:rPr lang="en-US" dirty="0" smtClean="0"/>
              <a:t> (</a:t>
            </a:r>
            <a:r>
              <a:rPr lang="en-US" dirty="0" err="1" smtClean="0"/>
              <a:t>mappers</a:t>
            </a:r>
            <a:r>
              <a:rPr lang="en-US" dirty="0" smtClean="0"/>
              <a:t>) </a:t>
            </a:r>
            <a:r>
              <a:rPr lang="el-GR" dirty="0" smtClean="0"/>
              <a:t>οι οποίες βγάζουν ένα σετ από ενδιάμεσα </a:t>
            </a:r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</a:t>
            </a:r>
            <a:r>
              <a:rPr lang="el-GR" dirty="0" smtClean="0"/>
              <a:t>αποτελέσματα</a:t>
            </a:r>
            <a:endParaRPr lang="en-US" dirty="0" smtClean="0"/>
          </a:p>
          <a:p>
            <a:r>
              <a:rPr lang="en-US" b="1" dirty="0" smtClean="0"/>
              <a:t>Reduce</a:t>
            </a:r>
            <a:r>
              <a:rPr lang="en-US" dirty="0" smtClean="0"/>
              <a:t>: </a:t>
            </a:r>
            <a:r>
              <a:rPr lang="el-GR" dirty="0" smtClean="0"/>
              <a:t>Τα δεδομένα της </a:t>
            </a:r>
            <a:r>
              <a:rPr lang="en-US" dirty="0" smtClean="0"/>
              <a:t>Map </a:t>
            </a:r>
            <a:r>
              <a:rPr lang="el-GR" dirty="0" smtClean="0"/>
              <a:t>φάσης τροφοδοτούνται σε ένα συνήθως μικρότερο αριθμό διεργασιών (</a:t>
            </a:r>
            <a:r>
              <a:rPr lang="en-US" dirty="0" smtClean="0"/>
              <a:t>reducers)</a:t>
            </a:r>
            <a:r>
              <a:rPr lang="el-GR" dirty="0" smtClean="0"/>
              <a:t> οι οποίες </a:t>
            </a:r>
            <a:r>
              <a:rPr lang="en-US" dirty="0" smtClean="0"/>
              <a:t>“</a:t>
            </a:r>
            <a:r>
              <a:rPr lang="el-GR" dirty="0" smtClean="0"/>
              <a:t>συνοψίζουν</a:t>
            </a:r>
            <a:r>
              <a:rPr lang="en-US" dirty="0" smtClean="0"/>
              <a:t>” </a:t>
            </a:r>
            <a:r>
              <a:rPr lang="el-GR" dirty="0" smtClean="0"/>
              <a:t>τα αποτελέσματα εισόδου σε μικρότερο αριθμό </a:t>
            </a:r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</a:t>
            </a:r>
            <a:r>
              <a:rPr lang="el-GR" dirty="0" smtClean="0"/>
              <a:t> εγγραφών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MapReduce</a:t>
            </a:r>
            <a:endParaRPr lang="el-GR" dirty="0" smtClean="0"/>
          </a:p>
        </p:txBody>
      </p:sp>
      <p:pic>
        <p:nvPicPr>
          <p:cNvPr id="25603" name="4 - Θέση περιεχομένου" descr="map-redu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1700" y="1500188"/>
            <a:ext cx="5257800" cy="4100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/>
              <a:t>Πότε είναι χρήσιμο</a:t>
            </a:r>
            <a:r>
              <a:rPr lang="en-US" dirty="0" smtClean="0"/>
              <a:t>?</a:t>
            </a:r>
            <a:endParaRPr lang="el-GR" dirty="0" smtClean="0"/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>
          <a:xfrm>
            <a:off x="500062" y="1428750"/>
            <a:ext cx="8464426" cy="236029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92D050"/>
                </a:solidFill>
              </a:rPr>
              <a:t>Καλή επιλογή για:</a:t>
            </a:r>
            <a:endParaRPr lang="en-US" sz="3200" dirty="0" smtClean="0">
              <a:solidFill>
                <a:srgbClr val="92D050"/>
              </a:solidFill>
            </a:endParaRPr>
          </a:p>
          <a:p>
            <a:pPr lvl="1"/>
            <a:r>
              <a:rPr lang="el-GR" sz="2800" dirty="0" smtClean="0"/>
              <a:t>Δεικτοδότηση/ανάλυση </a:t>
            </a:r>
            <a:r>
              <a:rPr lang="en-US" sz="2800" dirty="0" smtClean="0"/>
              <a:t>log </a:t>
            </a:r>
            <a:r>
              <a:rPr lang="el-GR" sz="2800" dirty="0" smtClean="0"/>
              <a:t>αρχείων</a:t>
            </a:r>
            <a:endParaRPr lang="en-US" sz="2800" dirty="0" smtClean="0"/>
          </a:p>
          <a:p>
            <a:pPr lvl="1"/>
            <a:r>
              <a:rPr lang="el-GR" sz="2800" dirty="0" smtClean="0"/>
              <a:t>Ταξινόμηση μεγάλου όγκου δεδομένων</a:t>
            </a:r>
            <a:endParaRPr lang="en-US" sz="2800" dirty="0" smtClean="0"/>
          </a:p>
          <a:p>
            <a:pPr lvl="1"/>
            <a:r>
              <a:rPr lang="el-GR" sz="2800" dirty="0" smtClean="0"/>
              <a:t>Ανάλυση εικόνων</a:t>
            </a: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 bwMode="auto">
          <a:xfrm>
            <a:off x="485775" y="3857625"/>
            <a:ext cx="8229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l-GR" sz="3200" dirty="0" smtClean="0">
                <a:solidFill>
                  <a:srgbClr val="FF0000"/>
                </a:solidFill>
                <a:latin typeface="+mn-lt"/>
              </a:rPr>
              <a:t>Κακή επιλογή για: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l-GR" sz="2800" dirty="0" smtClean="0">
                <a:latin typeface="+mn-lt"/>
              </a:rPr>
              <a:t>Υπολογισμός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π </a:t>
            </a:r>
            <a:r>
              <a:rPr lang="el-GR" sz="2800" dirty="0" smtClean="0">
                <a:latin typeface="+mn-lt"/>
              </a:rPr>
              <a:t>με ακρίβεια</a:t>
            </a:r>
            <a:r>
              <a:rPr lang="en-US" sz="2800" dirty="0" smtClean="0">
                <a:latin typeface="+mn-lt"/>
              </a:rPr>
              <a:t> 1,000,000</a:t>
            </a:r>
            <a:r>
              <a:rPr lang="el-GR" sz="2800" dirty="0" smtClean="0">
                <a:latin typeface="+mn-lt"/>
              </a:rPr>
              <a:t> ψηφία</a:t>
            </a:r>
            <a:endParaRPr lang="en-US" sz="280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l-GR" sz="2800" dirty="0" smtClean="0">
                <a:latin typeface="+mn-lt"/>
              </a:rPr>
              <a:t>Υπολογισμός ακολουθιών </a:t>
            </a:r>
            <a:r>
              <a:rPr lang="en-US" sz="2800" dirty="0" smtClean="0">
                <a:latin typeface="+mn-lt"/>
              </a:rPr>
              <a:t>Fibonacci</a:t>
            </a:r>
            <a:endParaRPr lang="en-US" sz="280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l-GR" sz="2800" dirty="0" smtClean="0"/>
              <a:t>Αντικατάσταση της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MySQL</a:t>
            </a:r>
            <a:endParaRPr lang="el-G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305800" cy="1143000"/>
          </a:xfrm>
        </p:spPr>
        <p:txBody>
          <a:bodyPr/>
          <a:lstStyle/>
          <a:p>
            <a:pPr algn="ctr"/>
            <a:r>
              <a:rPr lang="el-GR" dirty="0" smtClean="0"/>
              <a:t>Πώς δουλεύει?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2400"/>
            <a:ext cx="8229600" cy="866360"/>
          </a:xfrm>
        </p:spPr>
        <p:txBody>
          <a:bodyPr/>
          <a:lstStyle/>
          <a:p>
            <a:r>
              <a:rPr lang="en-US" dirty="0" smtClean="0"/>
              <a:t>Big Data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3960440"/>
          </a:xfrm>
        </p:spPr>
        <p:txBody>
          <a:bodyPr/>
          <a:lstStyle/>
          <a:p>
            <a:r>
              <a:rPr lang="el-GR" dirty="0" smtClean="0"/>
              <a:t>90% των σημερινών δεδομένων δημιουργήθηκαν τα τελευταία 2 χρόνια</a:t>
            </a:r>
          </a:p>
          <a:p>
            <a:r>
              <a:rPr lang="el-GR" dirty="0" smtClean="0"/>
              <a:t>Νόμος του </a:t>
            </a:r>
            <a:r>
              <a:rPr lang="el-GR" dirty="0" err="1" smtClean="0"/>
              <a:t>Moore</a:t>
            </a:r>
            <a:r>
              <a:rPr lang="el-GR" dirty="0" smtClean="0"/>
              <a:t>: Διπλασιασμός δεδομένων κάθε 18 μήνες</a:t>
            </a:r>
          </a:p>
          <a:p>
            <a:r>
              <a:rPr lang="el-GR" dirty="0" err="1" smtClean="0"/>
              <a:t>YouTube</a:t>
            </a:r>
            <a:r>
              <a:rPr lang="el-GR" dirty="0" smtClean="0"/>
              <a:t>: 13 εκατ. ώρες και 700 δις αναπαραγωγές το 2010</a:t>
            </a:r>
          </a:p>
          <a:p>
            <a:r>
              <a:rPr lang="el-GR" dirty="0" err="1" smtClean="0"/>
              <a:t>Facebook</a:t>
            </a:r>
            <a:r>
              <a:rPr lang="el-GR" dirty="0" smtClean="0"/>
              <a:t>: 20TB/ημέρα συμπιεσμένα</a:t>
            </a:r>
          </a:p>
          <a:p>
            <a:r>
              <a:rPr lang="el-GR" dirty="0" smtClean="0"/>
              <a:t>CERN/LHC: 40TB/μέρα (15PB/έτος)</a:t>
            </a:r>
          </a:p>
          <a:p>
            <a:r>
              <a:rPr lang="el-GR" dirty="0" smtClean="0"/>
              <a:t>Πολλά, πολλά ακόμα…</a:t>
            </a:r>
          </a:p>
          <a:p>
            <a:r>
              <a:rPr lang="el-GR" dirty="0" smtClean="0"/>
              <a:t>Web </a:t>
            </a:r>
            <a:r>
              <a:rPr lang="el-GR" dirty="0" err="1" smtClean="0"/>
              <a:t>logs</a:t>
            </a:r>
            <a:r>
              <a:rPr lang="el-GR" dirty="0" smtClean="0"/>
              <a:t>, αρχεία ομιλιών, ιατρικοί φάκελοι, κλπ</a:t>
            </a:r>
          </a:p>
          <a:p>
            <a:endParaRPr lang="el-GR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70" y="5514380"/>
            <a:ext cx="13414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6 - Εικόνα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995" y="6014442"/>
            <a:ext cx="21431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C:\Users\Ioannis Konstantinou\Desktop\youtube_log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9745" y="5157192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LHC jinxed by its own fu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7395" y="5409605"/>
            <a:ext cx="14430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http://images.sciencedaily.com/2010/07/100726124418-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1432" y="5157192"/>
            <a:ext cx="12382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http://www.technologos.eu/wp-content/uploads/2010/09/google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82" y="6085880"/>
            <a:ext cx="1470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bill_gates_0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1680" y="3368774"/>
            <a:ext cx="31400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ular Callout 4"/>
          <p:cNvSpPr>
            <a:spLocks noChangeArrowheads="1"/>
          </p:cNvSpPr>
          <p:nvPr/>
        </p:nvSpPr>
        <p:spPr bwMode="auto">
          <a:xfrm>
            <a:off x="4730080" y="3140174"/>
            <a:ext cx="2362200" cy="990600"/>
          </a:xfrm>
          <a:prstGeom prst="wedgeRoundRectCallout">
            <a:avLst>
              <a:gd name="adj1" fmla="val -76861"/>
              <a:gd name="adj2" fmla="val 5597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640K</a:t>
            </a:r>
            <a:r>
              <a:rPr lang="en-US" dirty="0"/>
              <a:t> </a:t>
            </a:r>
            <a:r>
              <a:rPr lang="el-GR" dirty="0" smtClean="0">
                <a:solidFill>
                  <a:schemeClr val="bg2"/>
                </a:solidFill>
              </a:rPr>
              <a:t>είναι αρκετά για όλους..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DFS</a:t>
            </a:r>
            <a:r>
              <a:rPr lang="en-US" dirty="0" smtClean="0"/>
              <a:t> – </a:t>
            </a:r>
            <a:r>
              <a:rPr lang="el-GR" dirty="0" smtClean="0"/>
              <a:t>Κατανεμημένο σύστημα αρχείων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κατανεμημένο κλιμακώσιμο σύστημα αρχείων για εφαρμογές που διαχειρίζονται μεγάλα κατανεμημένα σύνολα δεδομένων. Παρέχει ανοχή σε σφάλματα, ενώ εκτελείται σε μεσαίας ισχύος υλικό.</a:t>
            </a:r>
            <a:endParaRPr lang="en-US" dirty="0" smtClean="0"/>
          </a:p>
          <a:p>
            <a:r>
              <a:rPr lang="el-GR" dirty="0" smtClean="0"/>
              <a:t>Χρησιμοποιείται σαν είσοδος και έξοδος από το </a:t>
            </a:r>
            <a:r>
              <a:rPr lang="en-US" dirty="0" err="1" smtClean="0"/>
              <a:t>MapReduce</a:t>
            </a:r>
            <a:endParaRPr lang="el-GR" dirty="0" smtClean="0"/>
          </a:p>
          <a:p>
            <a:r>
              <a:rPr lang="el-GR" dirty="0" smtClean="0"/>
              <a:t>Αρχιτεκτονική </a:t>
            </a:r>
            <a:r>
              <a:rPr lang="en-US" dirty="0" smtClean="0"/>
              <a:t>Master/Slave</a:t>
            </a:r>
          </a:p>
          <a:p>
            <a:r>
              <a:rPr lang="en-US" dirty="0" smtClean="0"/>
              <a:t>to be continued…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Πριν ξεκινήσουμε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Η </a:t>
            </a:r>
            <a:r>
              <a:rPr lang="el-GR" dirty="0" smtClean="0"/>
              <a:t>είσοδος ανεβαίνει στο </a:t>
            </a:r>
            <a:r>
              <a:rPr lang="en-US" dirty="0" err="1" smtClean="0"/>
              <a:t>DFS</a:t>
            </a:r>
            <a:r>
              <a:rPr lang="en-US" dirty="0" smtClean="0"/>
              <a:t> “</a:t>
            </a:r>
            <a:r>
              <a:rPr lang="el-GR" dirty="0" smtClean="0"/>
              <a:t>χωρίζεται</a:t>
            </a:r>
            <a:r>
              <a:rPr lang="en-US" dirty="0" smtClean="0"/>
              <a:t>”</a:t>
            </a:r>
            <a:r>
              <a:rPr lang="el-GR" dirty="0" smtClean="0"/>
              <a:t> σε</a:t>
            </a:r>
            <a:r>
              <a:rPr lang="en-US" dirty="0" smtClean="0"/>
              <a:t> M </a:t>
            </a:r>
            <a:r>
              <a:rPr lang="el-GR" dirty="0" smtClean="0"/>
              <a:t>κομμάτια</a:t>
            </a:r>
            <a:r>
              <a:rPr lang="en-US" dirty="0" smtClean="0"/>
              <a:t>, </a:t>
            </a:r>
            <a:r>
              <a:rPr lang="el-GR" dirty="0" smtClean="0"/>
              <a:t>μεγέθους</a:t>
            </a:r>
            <a:r>
              <a:rPr lang="en-US" dirty="0" smtClean="0"/>
              <a:t> 16 </a:t>
            </a:r>
            <a:r>
              <a:rPr lang="el-GR" dirty="0" smtClean="0"/>
              <a:t>έως</a:t>
            </a:r>
            <a:r>
              <a:rPr lang="en-US" dirty="0" smtClean="0"/>
              <a:t> 64 MB</a:t>
            </a:r>
            <a:endParaRPr lang="el-GR" dirty="0" smtClean="0"/>
          </a:p>
          <a:p>
            <a:pPr lvl="1"/>
            <a:r>
              <a:rPr lang="el-GR" dirty="0" smtClean="0"/>
              <a:t>Κάθε κομμάτι περιέχει «ζεύγη» εγγραφών </a:t>
            </a:r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</a:t>
            </a:r>
          </a:p>
          <a:p>
            <a:r>
              <a:rPr lang="el-GR" dirty="0" smtClean="0"/>
              <a:t>Κάθε μηχάνημα που συμμετέχει στον υπολογισμό εκτελεί ένα αντίγραφο του προγράμματος</a:t>
            </a:r>
            <a:r>
              <a:rPr lang="en-US" dirty="0" smtClean="0"/>
              <a:t> </a:t>
            </a:r>
            <a:r>
              <a:rPr lang="el-GR" dirty="0" smtClean="0"/>
              <a:t>σε ένα κομμάτι των δεδομένων</a:t>
            </a:r>
            <a:endParaRPr lang="en-US" dirty="0" smtClean="0"/>
          </a:p>
          <a:p>
            <a:r>
              <a:rPr lang="el-GR" dirty="0" smtClean="0"/>
              <a:t>Ένα από όλα τα μηχανήματα αναλαμβάνει το ρόλο του </a:t>
            </a:r>
            <a:r>
              <a:rPr lang="en-US" dirty="0" smtClean="0"/>
              <a:t>master</a:t>
            </a:r>
            <a:r>
              <a:rPr lang="el-GR" dirty="0" smtClean="0"/>
              <a:t>. Αυτός αναθέτει εργασίες στα υπόλοιπα</a:t>
            </a:r>
            <a:r>
              <a:rPr lang="en-US" dirty="0" smtClean="0"/>
              <a:t>(</a:t>
            </a:r>
            <a:r>
              <a:rPr lang="el-GR" dirty="0" smtClean="0"/>
              <a:t>εργάτες</a:t>
            </a:r>
            <a:r>
              <a:rPr lang="en-US" dirty="0" smtClean="0"/>
              <a:t>).</a:t>
            </a:r>
            <a:r>
              <a:rPr lang="el-GR" dirty="0" smtClean="0"/>
              <a:t> Αυτές μπορεί να είναι </a:t>
            </a:r>
            <a:r>
              <a:rPr lang="en-US" dirty="0" smtClean="0"/>
              <a:t>map ή reduce </a:t>
            </a:r>
            <a:r>
              <a:rPr lang="el-GR" dirty="0" smtClean="0"/>
              <a:t>εργασίες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Ο master </a:t>
            </a:r>
            <a:r>
              <a:rPr lang="en-US" dirty="0" err="1" smtClean="0"/>
              <a:t>διατηρεί</a:t>
            </a:r>
            <a:r>
              <a:rPr lang="en-US" dirty="0" smtClean="0"/>
              <a:t> </a:t>
            </a:r>
            <a:r>
              <a:rPr lang="en-US" dirty="0" err="1" smtClean="0"/>
              <a:t>δομές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n-US" dirty="0" smtClean="0"/>
              <a:t> </a:t>
            </a:r>
            <a:r>
              <a:rPr lang="en-US" dirty="0" err="1" smtClean="0"/>
              <a:t>όπως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n-US" dirty="0" err="1" smtClean="0"/>
              <a:t>Κατάσταση</a:t>
            </a:r>
            <a:r>
              <a:rPr lang="en-US" dirty="0" smtClean="0"/>
              <a:t> </a:t>
            </a:r>
            <a:r>
              <a:rPr lang="en-US" dirty="0" err="1" smtClean="0"/>
              <a:t>μίας</a:t>
            </a:r>
            <a:r>
              <a:rPr lang="en-US" dirty="0" smtClean="0"/>
              <a:t> </a:t>
            </a:r>
            <a:r>
              <a:rPr lang="en-US" dirty="0" err="1" smtClean="0"/>
              <a:t>εργασίας</a:t>
            </a:r>
            <a:endParaRPr lang="el-GR" dirty="0" smtClean="0"/>
          </a:p>
          <a:p>
            <a:pPr lvl="1"/>
            <a:r>
              <a:rPr lang="en-US" dirty="0" err="1" smtClean="0"/>
              <a:t>Τοποθεσίες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n-US" dirty="0" smtClean="0"/>
              <a:t> </a:t>
            </a:r>
            <a:r>
              <a:rPr lang="en-US" dirty="0" err="1" smtClean="0"/>
              <a:t>εισόδου</a:t>
            </a:r>
            <a:r>
              <a:rPr lang="en-US" dirty="0" smtClean="0"/>
              <a:t>, </a:t>
            </a:r>
            <a:r>
              <a:rPr lang="en-US" dirty="0" err="1" smtClean="0"/>
              <a:t>εξόδου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ενδιάμεσων</a:t>
            </a:r>
            <a:r>
              <a:rPr lang="en-US" dirty="0" smtClean="0"/>
              <a:t> </a:t>
            </a:r>
            <a:r>
              <a:rPr lang="en-US" dirty="0" err="1" smtClean="0"/>
              <a:t>αποτελεσμάτων</a:t>
            </a:r>
            <a:endParaRPr lang="el-GR" dirty="0" smtClean="0"/>
          </a:p>
          <a:p>
            <a:r>
              <a:rPr lang="en-US" dirty="0" smtClean="0"/>
              <a:t>Ο master </a:t>
            </a:r>
            <a:r>
              <a:rPr lang="en-US" dirty="0" err="1" smtClean="0"/>
              <a:t>είναι</a:t>
            </a:r>
            <a:r>
              <a:rPr lang="en-US" dirty="0" smtClean="0"/>
              <a:t> </a:t>
            </a:r>
            <a:r>
              <a:rPr lang="en-US" dirty="0" err="1" smtClean="0"/>
              <a:t>υπεύθυνος</a:t>
            </a:r>
            <a:r>
              <a:rPr lang="en-US" dirty="0" smtClean="0"/>
              <a:t> </a:t>
            </a:r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χρονοπρογραμματισμό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εκτέλεσης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εργασιών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</a:t>
            </a:r>
            <a:r>
              <a:rPr lang="el-GR" dirty="0" smtClean="0"/>
              <a:t>εργασία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sz="2800" dirty="0" smtClean="0"/>
              <a:t>Για έναν εργάτη που του έχει ανατεθεί μία </a:t>
            </a:r>
            <a:r>
              <a:rPr lang="en-US" sz="2800" dirty="0" smtClean="0"/>
              <a:t>map </a:t>
            </a:r>
            <a:r>
              <a:rPr lang="el-GR" sz="2800" dirty="0" smtClean="0"/>
              <a:t>εργασία</a:t>
            </a:r>
          </a:p>
          <a:p>
            <a:pPr lvl="1"/>
            <a:r>
              <a:rPr lang="el-GR" dirty="0" smtClean="0"/>
              <a:t>Διαβάζει από το </a:t>
            </a:r>
            <a:r>
              <a:rPr lang="en-US" dirty="0" smtClean="0"/>
              <a:t>GFS </a:t>
            </a:r>
            <a:r>
              <a:rPr lang="el-GR" dirty="0" smtClean="0"/>
              <a:t>το κομμάτι της εισόδου</a:t>
            </a:r>
            <a:r>
              <a:rPr lang="en-US" dirty="0" smtClean="0"/>
              <a:t>(input split)</a:t>
            </a:r>
            <a:r>
              <a:rPr lang="el-GR" dirty="0" smtClean="0"/>
              <a:t> που του αντιστοιχεί, αναλύει τα ζεύγη </a:t>
            </a:r>
            <a:r>
              <a:rPr lang="en-US" dirty="0" smtClean="0"/>
              <a:t>&lt;key, value&gt; </a:t>
            </a:r>
            <a:r>
              <a:rPr lang="el-GR" dirty="0" smtClean="0"/>
              <a:t>που προκύπτουν</a:t>
            </a:r>
            <a:r>
              <a:rPr lang="en-US" dirty="0" smtClean="0"/>
              <a:t> </a:t>
            </a:r>
            <a:r>
              <a:rPr lang="el-GR" dirty="0" smtClean="0"/>
              <a:t>και τα δίνει σαν είσοδο στη</a:t>
            </a:r>
            <a:r>
              <a:rPr lang="en-US" dirty="0" smtClean="0"/>
              <a:t> map </a:t>
            </a:r>
            <a:r>
              <a:rPr lang="el-GR" dirty="0" smtClean="0"/>
              <a:t>συνάρτηση.</a:t>
            </a:r>
          </a:p>
          <a:p>
            <a:pPr lvl="1"/>
            <a:r>
              <a:rPr lang="en-US" dirty="0" smtClean="0"/>
              <a:t>Η map </a:t>
            </a:r>
            <a:r>
              <a:rPr lang="el-GR" dirty="0" smtClean="0"/>
              <a:t>συνάρτηση επεξεργάζεται τα ζεύγη και</a:t>
            </a:r>
            <a:r>
              <a:rPr lang="en-US" dirty="0" smtClean="0"/>
              <a:t> </a:t>
            </a:r>
            <a:r>
              <a:rPr lang="el-GR" dirty="0" smtClean="0"/>
              <a:t>παράγει ενδιάμεσα</a:t>
            </a:r>
            <a:r>
              <a:rPr lang="en-US" dirty="0" smtClean="0"/>
              <a:t> </a:t>
            </a:r>
            <a:r>
              <a:rPr lang="el-GR" dirty="0" smtClean="0"/>
              <a:t>ζεύγη</a:t>
            </a:r>
            <a:r>
              <a:rPr lang="en-US" dirty="0" smtClean="0"/>
              <a:t> </a:t>
            </a:r>
            <a:r>
              <a:rPr lang="el-GR" dirty="0" smtClean="0"/>
              <a:t>και τα συσσωρεύει στη μνήμη.</a:t>
            </a:r>
            <a:endParaRPr lang="en-US" dirty="0" smtClean="0"/>
          </a:p>
          <a:p>
            <a:pPr lvl="1"/>
            <a:r>
              <a:rPr lang="el-GR" dirty="0" smtClean="0"/>
              <a:t>Περιοδικά εκτελείται μία συνάρτηση διαίρεσης</a:t>
            </a:r>
            <a:r>
              <a:rPr lang="en-US" dirty="0" smtClean="0"/>
              <a:t>(partition function)</a:t>
            </a:r>
            <a:r>
              <a:rPr lang="el-GR" dirty="0" smtClean="0"/>
              <a:t>. Αυτή αποθηκεύει τα ενδιάμεσα ζεύγη στον τοπικό δίσκο. Επιπλεόν τα χωρίζει σε </a:t>
            </a:r>
            <a:r>
              <a:rPr lang="en-US" dirty="0" smtClean="0"/>
              <a:t>R </a:t>
            </a:r>
            <a:r>
              <a:rPr lang="el-GR" dirty="0" smtClean="0"/>
              <a:t>ομάδες. Η συνάρτηση αυτή μπορεί να προσδιοριστεί από τον χρήστη.</a:t>
            </a:r>
          </a:p>
          <a:p>
            <a:pPr lvl="1"/>
            <a:r>
              <a:rPr lang="el-GR" dirty="0" smtClean="0"/>
              <a:t>Όταν η</a:t>
            </a:r>
            <a:r>
              <a:rPr lang="en-US" dirty="0" smtClean="0"/>
              <a:t> </a:t>
            </a:r>
            <a:r>
              <a:rPr lang="el-GR" dirty="0" smtClean="0"/>
              <a:t>συνάρτηση διαίρεσης ολοκληρώσει την αποθήκευση των ζευγών ενημερώνει</a:t>
            </a:r>
            <a:r>
              <a:rPr lang="en-US" dirty="0" smtClean="0"/>
              <a:t> </a:t>
            </a:r>
            <a:r>
              <a:rPr lang="el-GR" dirty="0" smtClean="0"/>
              <a:t>τον</a:t>
            </a:r>
            <a:r>
              <a:rPr lang="en-US" dirty="0" smtClean="0"/>
              <a:t> master </a:t>
            </a:r>
            <a:r>
              <a:rPr lang="el-GR" dirty="0" smtClean="0"/>
              <a:t>για το που βρίσκονται τα δεδομένα.</a:t>
            </a:r>
            <a:endParaRPr lang="en-US" dirty="0" smtClean="0"/>
          </a:p>
          <a:p>
            <a:pPr lvl="1"/>
            <a:r>
              <a:rPr lang="en-US" dirty="0" smtClean="0"/>
              <a:t>Ο master </a:t>
            </a:r>
            <a:r>
              <a:rPr lang="el-GR" dirty="0" smtClean="0"/>
              <a:t>προωθεί αυτή την πληροφορία στους εργάτες που εκτελούν </a:t>
            </a:r>
            <a:r>
              <a:rPr lang="en-US" dirty="0" smtClean="0"/>
              <a:t>reduce </a:t>
            </a:r>
            <a:r>
              <a:rPr lang="el-GR" dirty="0" smtClean="0"/>
              <a:t>εργασίες.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</a:t>
            </a:r>
            <a:r>
              <a:rPr lang="el-GR" dirty="0" smtClean="0"/>
              <a:t>εργασία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Για έναν εργάτη που του έχει ανατεθεί μία </a:t>
            </a:r>
            <a:r>
              <a:rPr lang="en-US" dirty="0" smtClean="0"/>
              <a:t>reduce </a:t>
            </a:r>
            <a:r>
              <a:rPr lang="el-GR" dirty="0" smtClean="0"/>
              <a:t>εργασία</a:t>
            </a:r>
          </a:p>
          <a:p>
            <a:pPr lvl="1"/>
            <a:r>
              <a:rPr lang="el-GR" dirty="0" smtClean="0"/>
              <a:t>Διαβάζει από κάθε εργάτη που έχει εκτελεσθεί τα ζεύγη που του αντιστοιχούν από τις τοποθεσίες που του υποδεικνύει </a:t>
            </a:r>
            <a:r>
              <a:rPr lang="en-US" dirty="0" smtClean="0"/>
              <a:t>ο master</a:t>
            </a:r>
            <a:r>
              <a:rPr lang="el-GR" dirty="0" smtClean="0"/>
              <a:t>.</a:t>
            </a:r>
          </a:p>
          <a:p>
            <a:pPr lvl="1"/>
            <a:r>
              <a:rPr lang="el-GR" sz="2600" dirty="0" smtClean="0"/>
              <a:t>Όταν όλα τα ενδιάμεσα ζεύγη έχουν ανακτηθεί ταξινομούνται βάση του </a:t>
            </a:r>
            <a:r>
              <a:rPr lang="en-US" sz="2600" dirty="0" smtClean="0"/>
              <a:t>key</a:t>
            </a:r>
            <a:r>
              <a:rPr lang="el-GR" sz="2600" dirty="0" smtClean="0"/>
              <a:t>.</a:t>
            </a:r>
            <a:r>
              <a:rPr lang="en-US" sz="2600" dirty="0" smtClean="0"/>
              <a:t> </a:t>
            </a:r>
            <a:r>
              <a:rPr lang="el-GR" sz="2600" dirty="0" smtClean="0"/>
              <a:t>Όσα </a:t>
            </a:r>
            <a:r>
              <a:rPr lang="en-US" sz="2600" dirty="0" smtClean="0"/>
              <a:t>values </a:t>
            </a:r>
            <a:r>
              <a:rPr lang="el-GR" sz="2600" dirty="0" smtClean="0"/>
              <a:t>έχουν κοινό </a:t>
            </a:r>
            <a:r>
              <a:rPr lang="en-US" sz="2600" dirty="0" smtClean="0"/>
              <a:t>key </a:t>
            </a:r>
            <a:r>
              <a:rPr lang="el-GR" sz="2600" dirty="0" smtClean="0"/>
              <a:t>ομαδοποιούνται.</a:t>
            </a:r>
            <a:endParaRPr lang="en-US" sz="2600" dirty="0" smtClean="0"/>
          </a:p>
          <a:p>
            <a:pPr lvl="1"/>
            <a:r>
              <a:rPr lang="el-GR" sz="2600" dirty="0" smtClean="0"/>
              <a:t>Εκτελείται η συνάρτηση </a:t>
            </a:r>
            <a:r>
              <a:rPr lang="en-US" sz="2600" dirty="0" smtClean="0"/>
              <a:t>reduce </a:t>
            </a:r>
            <a:r>
              <a:rPr lang="el-GR" sz="2600" dirty="0" smtClean="0"/>
              <a:t>με είσοδο τα ζεύγη &lt;</a:t>
            </a:r>
            <a:r>
              <a:rPr lang="en-US" sz="2600" dirty="0" smtClean="0"/>
              <a:t>key, </a:t>
            </a:r>
            <a:r>
              <a:rPr lang="en-US" sz="2600" dirty="0" err="1" smtClean="0"/>
              <a:t>group_of_values</a:t>
            </a:r>
            <a:r>
              <a:rPr lang="en-US" sz="2600" dirty="0" smtClean="0"/>
              <a:t>&gt; </a:t>
            </a:r>
            <a:r>
              <a:rPr lang="el-GR" sz="2600" dirty="0" smtClean="0"/>
              <a:t>που προέκυψαν στην προηγούμενη φάση.</a:t>
            </a:r>
          </a:p>
          <a:p>
            <a:pPr lvl="1"/>
            <a:r>
              <a:rPr lang="el-GR" sz="2600" dirty="0" smtClean="0"/>
              <a:t>Η </a:t>
            </a:r>
            <a:r>
              <a:rPr lang="en-US" sz="2600" dirty="0" smtClean="0"/>
              <a:t>reduce </a:t>
            </a:r>
            <a:r>
              <a:rPr lang="el-GR" sz="2600" dirty="0" smtClean="0"/>
              <a:t>επεξεργάζεται τα δεδομένα εισόδου και παράγει τα τελικά ζεύγη.</a:t>
            </a:r>
            <a:endParaRPr lang="en-US" sz="2600" dirty="0" smtClean="0"/>
          </a:p>
          <a:p>
            <a:pPr lvl="1"/>
            <a:r>
              <a:rPr lang="el-GR" sz="2600" dirty="0" smtClean="0"/>
              <a:t>Τα ζεύγη εξόδου προσαρτώνται σε ένα αρχείο στο τοπικό σύστημα αρχείων. Όταν ολοκληρωθεί η </a:t>
            </a:r>
            <a:r>
              <a:rPr lang="en-US" sz="2600" dirty="0" smtClean="0"/>
              <a:t>reduce </a:t>
            </a:r>
            <a:r>
              <a:rPr lang="el-GR" sz="2600" dirty="0" smtClean="0"/>
              <a:t>το αρχείο γίνεται διαθέσιμο στο κατανεμημένο σύστημα αρχείων.</a:t>
            </a:r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Ολοκλήρωση 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Όταν ένας εργάτης ολοκληρώσει την εργασία του ενημερώνει τον </a:t>
            </a:r>
            <a:r>
              <a:rPr lang="en-US" sz="2800" dirty="0" smtClean="0"/>
              <a:t>master. </a:t>
            </a:r>
          </a:p>
          <a:p>
            <a:r>
              <a:rPr lang="en-US" sz="2800" dirty="0" err="1" smtClean="0"/>
              <a:t>Όταν</a:t>
            </a:r>
            <a:r>
              <a:rPr lang="en-US" sz="2800" dirty="0" smtClean="0"/>
              <a:t> </a:t>
            </a:r>
            <a:r>
              <a:rPr lang="en-US" sz="2800" dirty="0" err="1" smtClean="0"/>
              <a:t>όλοι</a:t>
            </a:r>
            <a:r>
              <a:rPr lang="en-US" sz="2800" dirty="0" smtClean="0"/>
              <a:t> </a:t>
            </a:r>
            <a:r>
              <a:rPr lang="en-US" sz="2800" dirty="0" err="1" smtClean="0"/>
              <a:t>ενημερωσουν</a:t>
            </a:r>
            <a:r>
              <a:rPr lang="en-US" sz="2800" dirty="0" smtClean="0"/>
              <a:t> </a:t>
            </a:r>
            <a:r>
              <a:rPr lang="en-US" sz="2800" dirty="0" err="1" smtClean="0"/>
              <a:t>τον</a:t>
            </a:r>
            <a:r>
              <a:rPr lang="en-US" sz="2800" dirty="0" smtClean="0"/>
              <a:t> master </a:t>
            </a:r>
            <a:r>
              <a:rPr lang="en-US" sz="2800" dirty="0" err="1" smtClean="0"/>
              <a:t>τότε</a:t>
            </a:r>
            <a:r>
              <a:rPr lang="en-US" sz="2800" dirty="0" smtClean="0"/>
              <a:t> </a:t>
            </a:r>
            <a:r>
              <a:rPr lang="en-US" sz="2800" dirty="0" err="1" smtClean="0"/>
              <a:t>αυτός</a:t>
            </a:r>
            <a:r>
              <a:rPr lang="en-US" sz="2800" dirty="0" smtClean="0"/>
              <a:t> </a:t>
            </a:r>
            <a:r>
              <a:rPr lang="en-US" sz="2800" dirty="0" err="1" smtClean="0"/>
              <a:t>επιστρέφει</a:t>
            </a:r>
            <a:r>
              <a:rPr lang="en-US" sz="2800" dirty="0" smtClean="0"/>
              <a:t> </a:t>
            </a:r>
            <a:r>
              <a:rPr lang="en-US" sz="2800" dirty="0" err="1" smtClean="0"/>
              <a:t>τη</a:t>
            </a:r>
            <a:r>
              <a:rPr lang="en-US" sz="2800" dirty="0" smtClean="0"/>
              <a:t> </a:t>
            </a:r>
            <a:r>
              <a:rPr lang="en-US" sz="2800" dirty="0" err="1" smtClean="0"/>
              <a:t>λειτουργία</a:t>
            </a:r>
            <a:r>
              <a:rPr lang="en-US" sz="2800" dirty="0" smtClean="0"/>
              <a:t> </a:t>
            </a:r>
            <a:r>
              <a:rPr lang="en-US" sz="2800" dirty="0" err="1" smtClean="0"/>
              <a:t>στο</a:t>
            </a:r>
            <a:r>
              <a:rPr lang="en-US" sz="2800" dirty="0" smtClean="0"/>
              <a:t> </a:t>
            </a:r>
            <a:r>
              <a:rPr lang="en-US" sz="2800" dirty="0" err="1" smtClean="0"/>
              <a:t>αρχικό</a:t>
            </a:r>
            <a:r>
              <a:rPr lang="en-US" sz="2800" dirty="0" smtClean="0"/>
              <a:t> </a:t>
            </a:r>
            <a:r>
              <a:rPr lang="en-US" sz="2800" dirty="0" err="1" smtClean="0"/>
              <a:t>πρόγραμμα</a:t>
            </a:r>
            <a:r>
              <a:rPr lang="en-US" sz="2800" dirty="0" smtClean="0"/>
              <a:t> </a:t>
            </a:r>
            <a:r>
              <a:rPr lang="en-US" sz="2800" dirty="0" err="1" smtClean="0"/>
              <a:t>του</a:t>
            </a:r>
            <a:r>
              <a:rPr lang="en-US" sz="2800" dirty="0" smtClean="0"/>
              <a:t> </a:t>
            </a:r>
            <a:r>
              <a:rPr lang="en-US" sz="2800" dirty="0" err="1" smtClean="0"/>
              <a:t>χρήστη</a:t>
            </a:r>
            <a:r>
              <a:rPr lang="en-US" sz="28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5572132" y="2571744"/>
            <a:ext cx="1857388" cy="2571768"/>
            <a:chOff x="2000232" y="2571744"/>
            <a:chExt cx="1857388" cy="2571768"/>
          </a:xfrm>
        </p:grpSpPr>
        <p:sp>
          <p:nvSpPr>
            <p:cNvPr id="96" name="Rounded Rectangle 95"/>
            <p:cNvSpPr/>
            <p:nvPr/>
          </p:nvSpPr>
          <p:spPr>
            <a:xfrm>
              <a:off x="2000232" y="3571876"/>
              <a:ext cx="1857388" cy="5000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</a:t>
              </a:r>
              <a:endParaRPr lang="el-GR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000232" y="2571744"/>
              <a:ext cx="1857388" cy="5000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</a:t>
              </a:r>
              <a:endParaRPr lang="el-GR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2000232" y="4643446"/>
              <a:ext cx="1857388" cy="5000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000232" y="2571744"/>
            <a:ext cx="1857388" cy="2571768"/>
            <a:chOff x="2000232" y="2571744"/>
            <a:chExt cx="1857388" cy="2571768"/>
          </a:xfrm>
        </p:grpSpPr>
        <p:sp>
          <p:nvSpPr>
            <p:cNvPr id="92" name="Rounded Rectangle 91"/>
            <p:cNvSpPr/>
            <p:nvPr/>
          </p:nvSpPr>
          <p:spPr>
            <a:xfrm>
              <a:off x="2000232" y="3571876"/>
              <a:ext cx="1857388" cy="5000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</a:t>
              </a:r>
              <a:endParaRPr lang="el-GR" dirty="0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2000232" y="2571744"/>
              <a:ext cx="1857388" cy="5000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</a:t>
              </a:r>
              <a:endParaRPr lang="el-GR" dirty="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2000232" y="4643446"/>
              <a:ext cx="1857388" cy="5000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85720" y="2714620"/>
            <a:ext cx="1071570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000232" y="2571744"/>
            <a:ext cx="1857388" cy="2571768"/>
            <a:chOff x="2000232" y="2571744"/>
            <a:chExt cx="1857388" cy="2571768"/>
          </a:xfrm>
        </p:grpSpPr>
        <p:sp>
          <p:nvSpPr>
            <p:cNvPr id="6" name="Rounded Rectangle 5"/>
            <p:cNvSpPr/>
            <p:nvPr/>
          </p:nvSpPr>
          <p:spPr>
            <a:xfrm>
              <a:off x="2000232" y="2571744"/>
              <a:ext cx="1857388" cy="5000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Map</a:t>
              </a:r>
              <a:endParaRPr lang="el-GR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000232" y="3571876"/>
              <a:ext cx="1857388" cy="5000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Map</a:t>
              </a:r>
              <a:endParaRPr lang="el-GR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00232" y="4643446"/>
              <a:ext cx="1857388" cy="5000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Map</a:t>
              </a:r>
              <a:endParaRPr lang="el-GR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72132" y="2571744"/>
            <a:ext cx="1857388" cy="2571768"/>
            <a:chOff x="5572132" y="2571744"/>
            <a:chExt cx="1857388" cy="2571768"/>
          </a:xfrm>
        </p:grpSpPr>
        <p:sp>
          <p:nvSpPr>
            <p:cNvPr id="9" name="Rounded Rectangle 8"/>
            <p:cNvSpPr/>
            <p:nvPr/>
          </p:nvSpPr>
          <p:spPr>
            <a:xfrm>
              <a:off x="5572132" y="2571744"/>
              <a:ext cx="1857388" cy="5000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Reduce</a:t>
              </a:r>
              <a:endParaRPr lang="el-GR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72132" y="3571876"/>
              <a:ext cx="1857388" cy="5000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Reduce</a:t>
              </a:r>
              <a:endParaRPr lang="el-GR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72132" y="4643446"/>
              <a:ext cx="1857388" cy="50006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Reduce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3786182" y="1357298"/>
            <a:ext cx="1785950" cy="571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</a:t>
            </a:r>
            <a:endParaRPr lang="el-GR" dirty="0"/>
          </a:p>
        </p:txBody>
      </p:sp>
      <p:grpSp>
        <p:nvGrpSpPr>
          <p:cNvPr id="51" name="Group 50"/>
          <p:cNvGrpSpPr/>
          <p:nvPr/>
        </p:nvGrpSpPr>
        <p:grpSpPr>
          <a:xfrm>
            <a:off x="2928132" y="1845107"/>
            <a:ext cx="1119598" cy="2799133"/>
            <a:chOff x="2928132" y="1845107"/>
            <a:chExt cx="1119598" cy="2799133"/>
          </a:xfrm>
        </p:grpSpPr>
        <p:cxnSp>
          <p:nvCxnSpPr>
            <p:cNvPr id="14" name="Straight Arrow Connector 13"/>
            <p:cNvCxnSpPr>
              <a:stCxn id="12" idx="3"/>
              <a:endCxn id="6" idx="0"/>
            </p:cNvCxnSpPr>
            <p:nvPr/>
          </p:nvCxnSpPr>
          <p:spPr>
            <a:xfrm rot="5400000">
              <a:off x="3125010" y="1649024"/>
              <a:ext cx="726637" cy="11188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2"/>
              <a:endCxn id="7" idx="0"/>
            </p:cNvCxnSpPr>
            <p:nvPr/>
          </p:nvCxnSpPr>
          <p:spPr>
            <a:xfrm rot="5400000">
              <a:off x="2678893" y="3321843"/>
              <a:ext cx="50006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7" idx="2"/>
              <a:endCxn id="8" idx="0"/>
            </p:cNvCxnSpPr>
            <p:nvPr/>
          </p:nvCxnSpPr>
          <p:spPr>
            <a:xfrm rot="5400000">
              <a:off x="2643174" y="4357694"/>
              <a:ext cx="571504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310585" y="1845106"/>
            <a:ext cx="1191035" cy="2799134"/>
            <a:chOff x="5310585" y="1845106"/>
            <a:chExt cx="1191035" cy="2799134"/>
          </a:xfrm>
        </p:grpSpPr>
        <p:cxnSp>
          <p:nvCxnSpPr>
            <p:cNvPr id="27" name="Straight Arrow Connector 26"/>
            <p:cNvCxnSpPr>
              <a:stCxn id="12" idx="5"/>
              <a:endCxn id="9" idx="0"/>
            </p:cNvCxnSpPr>
            <p:nvPr/>
          </p:nvCxnSpPr>
          <p:spPr>
            <a:xfrm rot="16200000" flipH="1">
              <a:off x="5542387" y="1613304"/>
              <a:ext cx="726637" cy="119024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9" idx="2"/>
              <a:endCxn id="10" idx="0"/>
            </p:cNvCxnSpPr>
            <p:nvPr/>
          </p:nvCxnSpPr>
          <p:spPr>
            <a:xfrm rot="5400000">
              <a:off x="6250793" y="3321843"/>
              <a:ext cx="50006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0" idx="2"/>
              <a:endCxn id="11" idx="0"/>
            </p:cNvCxnSpPr>
            <p:nvPr/>
          </p:nvCxnSpPr>
          <p:spPr>
            <a:xfrm rot="5400000">
              <a:off x="6215074" y="4357694"/>
              <a:ext cx="571504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357290" y="2821777"/>
            <a:ext cx="642942" cy="2071702"/>
            <a:chOff x="1357290" y="2821777"/>
            <a:chExt cx="642942" cy="2071702"/>
          </a:xfrm>
        </p:grpSpPr>
        <p:cxnSp>
          <p:nvCxnSpPr>
            <p:cNvPr id="36" name="Straight Arrow Connector 35"/>
            <p:cNvCxnSpPr>
              <a:stCxn id="85" idx="3"/>
              <a:endCxn id="6" idx="1"/>
            </p:cNvCxnSpPr>
            <p:nvPr/>
          </p:nvCxnSpPr>
          <p:spPr>
            <a:xfrm flipV="1">
              <a:off x="1357290" y="2821777"/>
              <a:ext cx="642942" cy="250033"/>
            </a:xfrm>
            <a:prstGeom prst="straightConnector1">
              <a:avLst/>
            </a:prstGeom>
            <a:ln w="63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5" idx="3"/>
              <a:endCxn id="7" idx="1"/>
            </p:cNvCxnSpPr>
            <p:nvPr/>
          </p:nvCxnSpPr>
          <p:spPr>
            <a:xfrm>
              <a:off x="1357290" y="3786190"/>
              <a:ext cx="642942" cy="35719"/>
            </a:xfrm>
            <a:prstGeom prst="straightConnector1">
              <a:avLst/>
            </a:prstGeom>
            <a:ln w="63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87" idx="3"/>
              <a:endCxn id="8" idx="1"/>
            </p:cNvCxnSpPr>
            <p:nvPr/>
          </p:nvCxnSpPr>
          <p:spPr>
            <a:xfrm>
              <a:off x="1357290" y="4500570"/>
              <a:ext cx="642942" cy="392909"/>
            </a:xfrm>
            <a:prstGeom prst="straightConnector1">
              <a:avLst/>
            </a:prstGeom>
            <a:ln w="63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857620" y="2821777"/>
            <a:ext cx="500066" cy="2073290"/>
            <a:chOff x="3857620" y="2821777"/>
            <a:chExt cx="500066" cy="2073290"/>
          </a:xfrm>
        </p:grpSpPr>
        <p:cxnSp>
          <p:nvCxnSpPr>
            <p:cNvPr id="60" name="Straight Arrow Connector 59"/>
            <p:cNvCxnSpPr>
              <a:stCxn id="6" idx="3"/>
              <a:endCxn id="55" idx="1"/>
            </p:cNvCxnSpPr>
            <p:nvPr/>
          </p:nvCxnSpPr>
          <p:spPr>
            <a:xfrm>
              <a:off x="3857620" y="2821777"/>
              <a:ext cx="500066" cy="1588"/>
            </a:xfrm>
            <a:prstGeom prst="straightConnector1">
              <a:avLst/>
            </a:prstGeom>
            <a:ln w="63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7" idx="3"/>
              <a:endCxn id="118" idx="1"/>
            </p:cNvCxnSpPr>
            <p:nvPr/>
          </p:nvCxnSpPr>
          <p:spPr>
            <a:xfrm>
              <a:off x="3857620" y="3821909"/>
              <a:ext cx="500066" cy="1588"/>
            </a:xfrm>
            <a:prstGeom prst="straightConnector1">
              <a:avLst/>
            </a:prstGeom>
            <a:ln w="63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8" idx="3"/>
              <a:endCxn id="122" idx="1"/>
            </p:cNvCxnSpPr>
            <p:nvPr/>
          </p:nvCxnSpPr>
          <p:spPr>
            <a:xfrm>
              <a:off x="3857620" y="4893479"/>
              <a:ext cx="500066" cy="1588"/>
            </a:xfrm>
            <a:prstGeom prst="straightConnector1">
              <a:avLst/>
            </a:prstGeom>
            <a:ln w="63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7429520" y="2821777"/>
            <a:ext cx="428628" cy="2071702"/>
            <a:chOff x="7429520" y="2821777"/>
            <a:chExt cx="428628" cy="2071702"/>
          </a:xfrm>
        </p:grpSpPr>
        <p:cxnSp>
          <p:nvCxnSpPr>
            <p:cNvPr id="100" name="Straight Arrow Connector 99"/>
            <p:cNvCxnSpPr>
              <a:stCxn id="9" idx="3"/>
              <a:endCxn id="107" idx="1"/>
            </p:cNvCxnSpPr>
            <p:nvPr/>
          </p:nvCxnSpPr>
          <p:spPr>
            <a:xfrm>
              <a:off x="7429520" y="2821777"/>
              <a:ext cx="428628" cy="1035851"/>
            </a:xfrm>
            <a:prstGeom prst="straightConnector1">
              <a:avLst/>
            </a:prstGeom>
            <a:ln w="63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" idx="3"/>
              <a:endCxn id="107" idx="1"/>
            </p:cNvCxnSpPr>
            <p:nvPr/>
          </p:nvCxnSpPr>
          <p:spPr>
            <a:xfrm>
              <a:off x="7429520" y="3821909"/>
              <a:ext cx="428628" cy="35719"/>
            </a:xfrm>
            <a:prstGeom prst="straightConnector1">
              <a:avLst/>
            </a:prstGeom>
            <a:ln w="63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1" idx="3"/>
              <a:endCxn id="107" idx="1"/>
            </p:cNvCxnSpPr>
            <p:nvPr/>
          </p:nvCxnSpPr>
          <p:spPr>
            <a:xfrm flipV="1">
              <a:off x="7429520" y="3857628"/>
              <a:ext cx="428628" cy="1035851"/>
            </a:xfrm>
            <a:prstGeom prst="straightConnector1">
              <a:avLst/>
            </a:prstGeom>
            <a:ln w="63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/>
          <p:cNvSpPr/>
          <p:nvPr/>
        </p:nvSpPr>
        <p:spPr>
          <a:xfrm>
            <a:off x="7858148" y="2786058"/>
            <a:ext cx="1071570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5143504" y="2607463"/>
            <a:ext cx="428628" cy="2500330"/>
            <a:chOff x="5143504" y="2607463"/>
            <a:chExt cx="428628" cy="2500330"/>
          </a:xfrm>
        </p:grpSpPr>
        <p:grpSp>
          <p:nvGrpSpPr>
            <p:cNvPr id="84" name="Group 83"/>
            <p:cNvGrpSpPr/>
            <p:nvPr/>
          </p:nvGrpSpPr>
          <p:grpSpPr>
            <a:xfrm>
              <a:off x="5143504" y="2607463"/>
              <a:ext cx="428628" cy="2500330"/>
              <a:chOff x="5143504" y="2607463"/>
              <a:chExt cx="428628" cy="2500330"/>
            </a:xfrm>
          </p:grpSpPr>
          <p:cxnSp>
            <p:nvCxnSpPr>
              <p:cNvPr id="72" name="Straight Arrow Connector 71"/>
              <p:cNvCxnSpPr>
                <a:stCxn id="114" idx="3"/>
                <a:endCxn id="9" idx="1"/>
              </p:cNvCxnSpPr>
              <p:nvPr/>
            </p:nvCxnSpPr>
            <p:spPr>
              <a:xfrm>
                <a:off x="5143504" y="2607463"/>
                <a:ext cx="428628" cy="214314"/>
              </a:xfrm>
              <a:prstGeom prst="straightConnector1">
                <a:avLst/>
              </a:prstGeom>
              <a:ln w="63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18" idx="3"/>
                <a:endCxn id="10" idx="1"/>
              </p:cNvCxnSpPr>
              <p:nvPr/>
            </p:nvCxnSpPr>
            <p:spPr>
              <a:xfrm>
                <a:off x="5143504" y="3821909"/>
                <a:ext cx="428628" cy="1588"/>
              </a:xfrm>
              <a:prstGeom prst="straightConnector1">
                <a:avLst/>
              </a:prstGeom>
              <a:ln w="63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123" idx="3"/>
                <a:endCxn id="11" idx="1"/>
              </p:cNvCxnSpPr>
              <p:nvPr/>
            </p:nvCxnSpPr>
            <p:spPr>
              <a:xfrm flipV="1">
                <a:off x="5143504" y="4893479"/>
                <a:ext cx="428628" cy="214314"/>
              </a:xfrm>
              <a:prstGeom prst="straightConnector1">
                <a:avLst/>
              </a:prstGeom>
              <a:ln w="63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>
              <a:stCxn id="55" idx="3"/>
              <a:endCxn id="10" idx="1"/>
            </p:cNvCxnSpPr>
            <p:nvPr/>
          </p:nvCxnSpPr>
          <p:spPr>
            <a:xfrm>
              <a:off x="5143504" y="2821777"/>
              <a:ext cx="428628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13" idx="3"/>
              <a:endCxn id="11" idx="1"/>
            </p:cNvCxnSpPr>
            <p:nvPr/>
          </p:nvCxnSpPr>
          <p:spPr>
            <a:xfrm>
              <a:off x="5143504" y="3036091"/>
              <a:ext cx="428628" cy="18573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20" idx="3"/>
              <a:endCxn id="9" idx="1"/>
            </p:cNvCxnSpPr>
            <p:nvPr/>
          </p:nvCxnSpPr>
          <p:spPr>
            <a:xfrm flipV="1">
              <a:off x="5143504" y="2821777"/>
              <a:ext cx="428628" cy="785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19" idx="3"/>
              <a:endCxn id="11" idx="1"/>
            </p:cNvCxnSpPr>
            <p:nvPr/>
          </p:nvCxnSpPr>
          <p:spPr>
            <a:xfrm>
              <a:off x="5143504" y="4036223"/>
              <a:ext cx="428628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24" idx="3"/>
            </p:cNvCxnSpPr>
            <p:nvPr/>
          </p:nvCxnSpPr>
          <p:spPr>
            <a:xfrm flipV="1">
              <a:off x="5143504" y="2928935"/>
              <a:ext cx="428628" cy="1750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22" idx="3"/>
              <a:endCxn id="10" idx="1"/>
            </p:cNvCxnSpPr>
            <p:nvPr/>
          </p:nvCxnSpPr>
          <p:spPr>
            <a:xfrm flipV="1">
              <a:off x="5143504" y="3821909"/>
              <a:ext cx="428628" cy="10715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85720" y="2714620"/>
            <a:ext cx="1071570" cy="2143140"/>
            <a:chOff x="285720" y="2714620"/>
            <a:chExt cx="1071570" cy="2143140"/>
          </a:xfrm>
        </p:grpSpPr>
        <p:sp>
          <p:nvSpPr>
            <p:cNvPr id="85" name="Rectangle 84"/>
            <p:cNvSpPr/>
            <p:nvPr/>
          </p:nvSpPr>
          <p:spPr>
            <a:xfrm>
              <a:off x="285720" y="2714620"/>
              <a:ext cx="1071570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 1</a:t>
              </a:r>
              <a:endParaRPr lang="el-GR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85720" y="3429000"/>
              <a:ext cx="1071570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 2</a:t>
              </a:r>
              <a:endParaRPr lang="el-GR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85720" y="4143380"/>
              <a:ext cx="1071570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 3</a:t>
              </a:r>
              <a:endParaRPr lang="el-GR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357686" y="2500306"/>
            <a:ext cx="785818" cy="2714644"/>
            <a:chOff x="4357686" y="2500306"/>
            <a:chExt cx="785818" cy="2714644"/>
          </a:xfrm>
        </p:grpSpPr>
        <p:grpSp>
          <p:nvGrpSpPr>
            <p:cNvPr id="115" name="Group 114"/>
            <p:cNvGrpSpPr/>
            <p:nvPr/>
          </p:nvGrpSpPr>
          <p:grpSpPr>
            <a:xfrm>
              <a:off x="4357686" y="2500306"/>
              <a:ext cx="785818" cy="642942"/>
              <a:chOff x="4357686" y="2500306"/>
              <a:chExt cx="785818" cy="642942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4357686" y="2714620"/>
                <a:ext cx="785818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357686" y="2928934"/>
                <a:ext cx="785818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357686" y="2500306"/>
                <a:ext cx="785818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357686" y="3500438"/>
              <a:ext cx="785818" cy="642942"/>
              <a:chOff x="4357686" y="2500306"/>
              <a:chExt cx="785818" cy="642942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4357686" y="2714620"/>
                <a:ext cx="785818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357686" y="2928934"/>
                <a:ext cx="785818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357686" y="2500306"/>
                <a:ext cx="785818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4357686" y="4572008"/>
              <a:ext cx="785818" cy="642942"/>
              <a:chOff x="4357686" y="2500306"/>
              <a:chExt cx="785818" cy="642942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4357686" y="2714620"/>
                <a:ext cx="785818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357686" y="2928934"/>
                <a:ext cx="785818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7686" y="2500306"/>
                <a:ext cx="785818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0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Μέτρηση λέξεων</a:t>
            </a:r>
            <a:r>
              <a:rPr lang="en-US" dirty="0" smtClean="0"/>
              <a:t> 1/3</a:t>
            </a:r>
            <a:endParaRPr lang="el-GR" dirty="0" smtClean="0"/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35480"/>
            <a:ext cx="8892480" cy="4389120"/>
          </a:xfrm>
        </p:spPr>
        <p:txBody>
          <a:bodyPr/>
          <a:lstStyle/>
          <a:p>
            <a:r>
              <a:rPr lang="el-GR" dirty="0" smtClean="0"/>
              <a:t>Στόχος: μέτρηση της συχνότητας εμφάνισης λέξεων σε ένα μεγάλο σύνολο κειμένων</a:t>
            </a:r>
            <a:endParaRPr lang="en-US" dirty="0" smtClean="0"/>
          </a:p>
          <a:p>
            <a:r>
              <a:rPr lang="el-GR" dirty="0" smtClean="0"/>
              <a:t>Πιθανή χρήση</a:t>
            </a:r>
            <a:r>
              <a:rPr lang="en-US" dirty="0" smtClean="0"/>
              <a:t>:</a:t>
            </a:r>
            <a:r>
              <a:rPr lang="el-GR" dirty="0" smtClean="0"/>
              <a:t> Εύρεση δημοφιλών </a:t>
            </a:r>
            <a:r>
              <a:rPr lang="en-US" dirty="0" err="1" smtClean="0"/>
              <a:t>url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n-US" dirty="0" err="1" smtClean="0"/>
              <a:t>webserver</a:t>
            </a:r>
            <a:r>
              <a:rPr lang="en-US" dirty="0" smtClean="0"/>
              <a:t> </a:t>
            </a:r>
            <a:r>
              <a:rPr lang="en-US" dirty="0" err="1" smtClean="0"/>
              <a:t>logfiles</a:t>
            </a:r>
          </a:p>
          <a:p>
            <a:r>
              <a:rPr lang="el-GR" dirty="0" smtClean="0"/>
              <a:t>Πλάνο υλοποίησης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</a:t>
            </a:r>
            <a:r>
              <a:rPr lang="el-GR" dirty="0" smtClean="0"/>
              <a:t>Ανέβασμα</a:t>
            </a:r>
            <a:r>
              <a:rPr lang="en-US" dirty="0" smtClean="0"/>
              <a:t>”</a:t>
            </a:r>
            <a:r>
              <a:rPr lang="el-GR" dirty="0" smtClean="0"/>
              <a:t> των κειμένων στο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l-GR" dirty="0" smtClean="0"/>
              <a:t>Γράφω μια </a:t>
            </a:r>
            <a:r>
              <a:rPr lang="en-US" dirty="0" smtClean="0"/>
              <a:t>map </a:t>
            </a:r>
            <a:r>
              <a:rPr lang="el-GR" dirty="0" smtClean="0"/>
              <a:t>και μια </a:t>
            </a:r>
            <a:r>
              <a:rPr lang="en-US" dirty="0" smtClean="0"/>
              <a:t>reduce </a:t>
            </a:r>
            <a:r>
              <a:rPr lang="el-GR" dirty="0" smtClean="0"/>
              <a:t>συνάρτηση</a:t>
            </a:r>
          </a:p>
          <a:p>
            <a:pPr lvl="1"/>
            <a:r>
              <a:rPr lang="el-GR" dirty="0" smtClean="0"/>
              <a:t>Τρέχω μια 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l-GR" dirty="0" smtClean="0"/>
              <a:t>εργασία</a:t>
            </a:r>
            <a:endParaRPr lang="en-US" dirty="0" smtClean="0"/>
          </a:p>
          <a:p>
            <a:pPr lvl="1"/>
            <a:r>
              <a:rPr lang="el-GR" dirty="0" smtClean="0"/>
              <a:t>Παίρνω πίσω τα αποτελέσματα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Μέτρηση λέξεων</a:t>
            </a:r>
            <a:r>
              <a:rPr lang="en-US" dirty="0" smtClean="0"/>
              <a:t> 2/3</a:t>
            </a:r>
            <a:endParaRPr lang="el-GR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6738" y="1285875"/>
            <a:ext cx="800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latin typeface="+mn-lt"/>
              </a:rPr>
              <a:t>map</a:t>
            </a:r>
            <a:r>
              <a:rPr lang="en-US" sz="2800" dirty="0">
                <a:latin typeface="+mn-lt"/>
              </a:rPr>
              <a:t>(key, value):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// key: document name; value: text of document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for each word w in value: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	emit(w, 1)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3571875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reduce</a:t>
            </a:r>
            <a:r>
              <a:rPr lang="en-US" sz="2800" dirty="0">
                <a:latin typeface="+mn-lt"/>
              </a:rPr>
              <a:t>(key, values):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// key: a word; value: an </a:t>
            </a:r>
            <a:r>
              <a:rPr lang="en-US" sz="2800" dirty="0" err="1">
                <a:latin typeface="+mn-lt"/>
              </a:rPr>
              <a:t>iterator</a:t>
            </a:r>
            <a:r>
              <a:rPr lang="en-US" sz="2800" dirty="0">
                <a:latin typeface="+mn-lt"/>
              </a:rPr>
              <a:t> over counts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result = 0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for each count v in values: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	result += v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emit(result)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Μέτρηση λέξεων</a:t>
            </a:r>
            <a:r>
              <a:rPr lang="en-US" dirty="0" smtClean="0"/>
              <a:t> 3/3</a:t>
            </a:r>
            <a:endParaRPr lang="el-GR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28625" y="1285875"/>
            <a:ext cx="8262938" cy="4775200"/>
            <a:chOff x="756" y="1138"/>
            <a:chExt cx="4281" cy="3008"/>
          </a:xfrm>
        </p:grpSpPr>
        <p:sp>
          <p:nvSpPr>
            <p:cNvPr id="286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7" y="1138"/>
              <a:ext cx="4128" cy="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77" name="Freeform 5"/>
            <p:cNvSpPr>
              <a:spLocks noEditPoints="1"/>
            </p:cNvSpPr>
            <p:nvPr/>
          </p:nvSpPr>
          <p:spPr bwMode="auto">
            <a:xfrm>
              <a:off x="756" y="1367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867" y="1353"/>
              <a:ext cx="9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(d1, ‘’w1 w2 w4’)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79" name="Freeform 7"/>
            <p:cNvSpPr>
              <a:spLocks noEditPoints="1"/>
            </p:cNvSpPr>
            <p:nvPr/>
          </p:nvSpPr>
          <p:spPr bwMode="auto">
            <a:xfrm>
              <a:off x="756" y="1532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784" y="1518"/>
              <a:ext cx="11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(d2,  ‘ w1 w2 w3 w4’)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1" name="Freeform 9"/>
            <p:cNvSpPr>
              <a:spLocks noEditPoints="1"/>
            </p:cNvSpPr>
            <p:nvPr/>
          </p:nvSpPr>
          <p:spPr bwMode="auto">
            <a:xfrm>
              <a:off x="2109" y="1450"/>
              <a:ext cx="705" cy="169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6 h 528"/>
                <a:gd name="T10" fmla="*/ 702 w 2192"/>
                <a:gd name="T11" fmla="*/ 169 h 528"/>
                <a:gd name="T12" fmla="*/ 3 w 2192"/>
                <a:gd name="T13" fmla="*/ 169 h 528"/>
                <a:gd name="T14" fmla="*/ 0 w 2192"/>
                <a:gd name="T15" fmla="*/ 166 h 528"/>
                <a:gd name="T16" fmla="*/ 0 w 2192"/>
                <a:gd name="T17" fmla="*/ 3 h 528"/>
                <a:gd name="T18" fmla="*/ 5 w 2192"/>
                <a:gd name="T19" fmla="*/ 166 h 528"/>
                <a:gd name="T20" fmla="*/ 3 w 2192"/>
                <a:gd name="T21" fmla="*/ 164 h 528"/>
                <a:gd name="T22" fmla="*/ 702 w 2192"/>
                <a:gd name="T23" fmla="*/ 164 h 528"/>
                <a:gd name="T24" fmla="*/ 700 w 2192"/>
                <a:gd name="T25" fmla="*/ 166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2327" y="1436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 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3" name="Freeform 11"/>
            <p:cNvSpPr>
              <a:spLocks noEditPoints="1"/>
            </p:cNvSpPr>
            <p:nvPr/>
          </p:nvSpPr>
          <p:spPr bwMode="auto">
            <a:xfrm>
              <a:off x="2109" y="235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2332" y="2341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5" name="Freeform 13"/>
            <p:cNvSpPr>
              <a:spLocks noEditPoints="1"/>
            </p:cNvSpPr>
            <p:nvPr/>
          </p:nvSpPr>
          <p:spPr bwMode="auto">
            <a:xfrm>
              <a:off x="2109" y="1614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2327" y="1600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 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7" name="Freeform 15"/>
            <p:cNvSpPr>
              <a:spLocks noEditPoints="1"/>
            </p:cNvSpPr>
            <p:nvPr/>
          </p:nvSpPr>
          <p:spPr bwMode="auto">
            <a:xfrm>
              <a:off x="2109" y="2520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2332" y="2506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9" name="Freeform 17"/>
            <p:cNvSpPr>
              <a:spLocks noEditPoints="1"/>
            </p:cNvSpPr>
            <p:nvPr/>
          </p:nvSpPr>
          <p:spPr bwMode="auto">
            <a:xfrm>
              <a:off x="2109" y="326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2332" y="324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1" name="Freeform 19"/>
            <p:cNvSpPr>
              <a:spLocks noEditPoints="1"/>
            </p:cNvSpPr>
            <p:nvPr/>
          </p:nvSpPr>
          <p:spPr bwMode="auto">
            <a:xfrm>
              <a:off x="756" y="2191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867" y="2176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(d4,  ‘ w1 w2 w3’)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3" name="Freeform 21"/>
            <p:cNvSpPr>
              <a:spLocks noEditPoints="1"/>
            </p:cNvSpPr>
            <p:nvPr/>
          </p:nvSpPr>
          <p:spPr bwMode="auto">
            <a:xfrm>
              <a:off x="756" y="2355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867" y="2341"/>
              <a:ext cx="90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(d5,  ‘w1 w3 w4’)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5" name="Freeform 23"/>
            <p:cNvSpPr>
              <a:spLocks noEditPoints="1"/>
            </p:cNvSpPr>
            <p:nvPr/>
          </p:nvSpPr>
          <p:spPr bwMode="auto">
            <a:xfrm>
              <a:off x="756" y="3138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830" y="3124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(d8,  ‘ w2 w2 w3’)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7" name="Freeform 25"/>
            <p:cNvSpPr>
              <a:spLocks noEditPoints="1"/>
            </p:cNvSpPr>
            <p:nvPr/>
          </p:nvSpPr>
          <p:spPr bwMode="auto">
            <a:xfrm>
              <a:off x="756" y="3303"/>
              <a:ext cx="946" cy="169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6 h 528"/>
                <a:gd name="T10" fmla="*/ 943 w 2448"/>
                <a:gd name="T11" fmla="*/ 169 h 528"/>
                <a:gd name="T12" fmla="*/ 3 w 2448"/>
                <a:gd name="T13" fmla="*/ 169 h 528"/>
                <a:gd name="T14" fmla="*/ 0 w 2448"/>
                <a:gd name="T15" fmla="*/ 166 h 528"/>
                <a:gd name="T16" fmla="*/ 0 w 2448"/>
                <a:gd name="T17" fmla="*/ 3 h 528"/>
                <a:gd name="T18" fmla="*/ 6 w 2448"/>
                <a:gd name="T19" fmla="*/ 166 h 528"/>
                <a:gd name="T20" fmla="*/ 3 w 2448"/>
                <a:gd name="T21" fmla="*/ 164 h 528"/>
                <a:gd name="T22" fmla="*/ 943 w 2448"/>
                <a:gd name="T23" fmla="*/ 164 h 528"/>
                <a:gd name="T24" fmla="*/ 940 w 2448"/>
                <a:gd name="T25" fmla="*/ 166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815" y="3289"/>
              <a:ext cx="9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(d9,</a:t>
              </a: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‘w1 w1 w3 w3’)</a:t>
              </a:r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9" name="Freeform 31"/>
            <p:cNvSpPr>
              <a:spLocks noEditPoints="1"/>
            </p:cNvSpPr>
            <p:nvPr/>
          </p:nvSpPr>
          <p:spPr bwMode="auto">
            <a:xfrm>
              <a:off x="756" y="1697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0" name="Rectangle 32"/>
            <p:cNvSpPr>
              <a:spLocks noChangeArrowheads="1"/>
            </p:cNvSpPr>
            <p:nvPr/>
          </p:nvSpPr>
          <p:spPr bwMode="auto">
            <a:xfrm>
              <a:off x="867" y="1683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(d3,  ‘ w2 w3 w4’)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01" name="Freeform 33"/>
            <p:cNvSpPr>
              <a:spLocks noEditPoints="1"/>
            </p:cNvSpPr>
            <p:nvPr/>
          </p:nvSpPr>
          <p:spPr bwMode="auto">
            <a:xfrm>
              <a:off x="2026" y="1203"/>
              <a:ext cx="870" cy="828"/>
            </a:xfrm>
            <a:custGeom>
              <a:avLst/>
              <a:gdLst>
                <a:gd name="T0" fmla="*/ 5 w 2704"/>
                <a:gd name="T1" fmla="*/ 652 h 2576"/>
                <a:gd name="T2" fmla="*/ 5 w 2704"/>
                <a:gd name="T3" fmla="*/ 560 h 2576"/>
                <a:gd name="T4" fmla="*/ 0 w 2704"/>
                <a:gd name="T5" fmla="*/ 488 h 2576"/>
                <a:gd name="T6" fmla="*/ 0 w 2704"/>
                <a:gd name="T7" fmla="*/ 436 h 2576"/>
                <a:gd name="T8" fmla="*/ 0 w 2704"/>
                <a:gd name="T9" fmla="*/ 401 h 2576"/>
                <a:gd name="T10" fmla="*/ 5 w 2704"/>
                <a:gd name="T11" fmla="*/ 328 h 2576"/>
                <a:gd name="T12" fmla="*/ 5 w 2704"/>
                <a:gd name="T13" fmla="*/ 236 h 2576"/>
                <a:gd name="T14" fmla="*/ 0 w 2704"/>
                <a:gd name="T15" fmla="*/ 164 h 2576"/>
                <a:gd name="T16" fmla="*/ 5 w 2704"/>
                <a:gd name="T17" fmla="*/ 148 h 2576"/>
                <a:gd name="T18" fmla="*/ 24 w 2704"/>
                <a:gd name="T19" fmla="*/ 61 h 2576"/>
                <a:gd name="T20" fmla="*/ 41 w 2704"/>
                <a:gd name="T21" fmla="*/ 41 h 2576"/>
                <a:gd name="T22" fmla="*/ 85 w 2704"/>
                <a:gd name="T23" fmla="*/ 18 h 2576"/>
                <a:gd name="T24" fmla="*/ 113 w 2704"/>
                <a:gd name="T25" fmla="*/ 8 h 2576"/>
                <a:gd name="T26" fmla="*/ 153 w 2704"/>
                <a:gd name="T27" fmla="*/ 0 h 2576"/>
                <a:gd name="T28" fmla="*/ 205 w 2704"/>
                <a:gd name="T29" fmla="*/ 0 h 2576"/>
                <a:gd name="T30" fmla="*/ 241 w 2704"/>
                <a:gd name="T31" fmla="*/ 0 h 2576"/>
                <a:gd name="T32" fmla="*/ 313 w 2704"/>
                <a:gd name="T33" fmla="*/ 5 h 2576"/>
                <a:gd name="T34" fmla="*/ 406 w 2704"/>
                <a:gd name="T35" fmla="*/ 5 h 2576"/>
                <a:gd name="T36" fmla="*/ 478 w 2704"/>
                <a:gd name="T37" fmla="*/ 0 h 2576"/>
                <a:gd name="T38" fmla="*/ 530 w 2704"/>
                <a:gd name="T39" fmla="*/ 0 h 2576"/>
                <a:gd name="T40" fmla="*/ 566 w 2704"/>
                <a:gd name="T41" fmla="*/ 0 h 2576"/>
                <a:gd name="T42" fmla="*/ 638 w 2704"/>
                <a:gd name="T43" fmla="*/ 5 h 2576"/>
                <a:gd name="T44" fmla="*/ 730 w 2704"/>
                <a:gd name="T45" fmla="*/ 5 h 2576"/>
                <a:gd name="T46" fmla="*/ 758 w 2704"/>
                <a:gd name="T47" fmla="*/ 3 h 2576"/>
                <a:gd name="T48" fmla="*/ 785 w 2704"/>
                <a:gd name="T49" fmla="*/ 11 h 2576"/>
                <a:gd name="T50" fmla="*/ 829 w 2704"/>
                <a:gd name="T51" fmla="*/ 41 h 2576"/>
                <a:gd name="T52" fmla="*/ 846 w 2704"/>
                <a:gd name="T53" fmla="*/ 61 h 2576"/>
                <a:gd name="T54" fmla="*/ 859 w 2704"/>
                <a:gd name="T55" fmla="*/ 86 h 2576"/>
                <a:gd name="T56" fmla="*/ 870 w 2704"/>
                <a:gd name="T57" fmla="*/ 140 h 2576"/>
                <a:gd name="T58" fmla="*/ 870 w 2704"/>
                <a:gd name="T59" fmla="*/ 157 h 2576"/>
                <a:gd name="T60" fmla="*/ 870 w 2704"/>
                <a:gd name="T61" fmla="*/ 193 h 2576"/>
                <a:gd name="T62" fmla="*/ 865 w 2704"/>
                <a:gd name="T63" fmla="*/ 265 h 2576"/>
                <a:gd name="T64" fmla="*/ 865 w 2704"/>
                <a:gd name="T65" fmla="*/ 358 h 2576"/>
                <a:gd name="T66" fmla="*/ 870 w 2704"/>
                <a:gd name="T67" fmla="*/ 430 h 2576"/>
                <a:gd name="T68" fmla="*/ 870 w 2704"/>
                <a:gd name="T69" fmla="*/ 481 h 2576"/>
                <a:gd name="T70" fmla="*/ 870 w 2704"/>
                <a:gd name="T71" fmla="*/ 517 h 2576"/>
                <a:gd name="T72" fmla="*/ 865 w 2704"/>
                <a:gd name="T73" fmla="*/ 589 h 2576"/>
                <a:gd name="T74" fmla="*/ 865 w 2704"/>
                <a:gd name="T75" fmla="*/ 682 h 2576"/>
                <a:gd name="T76" fmla="*/ 862 w 2704"/>
                <a:gd name="T77" fmla="*/ 716 h 2576"/>
                <a:gd name="T78" fmla="*/ 854 w 2704"/>
                <a:gd name="T79" fmla="*/ 741 h 2576"/>
                <a:gd name="T80" fmla="*/ 842 w 2704"/>
                <a:gd name="T81" fmla="*/ 764 h 2576"/>
                <a:gd name="T82" fmla="*/ 805 w 2704"/>
                <a:gd name="T83" fmla="*/ 800 h 2576"/>
                <a:gd name="T84" fmla="*/ 783 w 2704"/>
                <a:gd name="T85" fmla="*/ 812 h 2576"/>
                <a:gd name="T86" fmla="*/ 699 w 2704"/>
                <a:gd name="T87" fmla="*/ 828 h 2576"/>
                <a:gd name="T88" fmla="*/ 648 w 2704"/>
                <a:gd name="T89" fmla="*/ 828 h 2576"/>
                <a:gd name="T90" fmla="*/ 612 w 2704"/>
                <a:gd name="T91" fmla="*/ 828 h 2576"/>
                <a:gd name="T92" fmla="*/ 540 w 2704"/>
                <a:gd name="T93" fmla="*/ 823 h 2576"/>
                <a:gd name="T94" fmla="*/ 447 w 2704"/>
                <a:gd name="T95" fmla="*/ 823 h 2576"/>
                <a:gd name="T96" fmla="*/ 375 w 2704"/>
                <a:gd name="T97" fmla="*/ 828 h 2576"/>
                <a:gd name="T98" fmla="*/ 323 w 2704"/>
                <a:gd name="T99" fmla="*/ 828 h 2576"/>
                <a:gd name="T100" fmla="*/ 287 w 2704"/>
                <a:gd name="T101" fmla="*/ 828 h 2576"/>
                <a:gd name="T102" fmla="*/ 215 w 2704"/>
                <a:gd name="T103" fmla="*/ 823 h 2576"/>
                <a:gd name="T104" fmla="*/ 140 w 2704"/>
                <a:gd name="T105" fmla="*/ 823 h 2576"/>
                <a:gd name="T106" fmla="*/ 87 w 2704"/>
                <a:gd name="T107" fmla="*/ 817 h 2576"/>
                <a:gd name="T108" fmla="*/ 65 w 2704"/>
                <a:gd name="T109" fmla="*/ 800 h 2576"/>
                <a:gd name="T110" fmla="*/ 45 w 2704"/>
                <a:gd name="T111" fmla="*/ 784 h 2576"/>
                <a:gd name="T112" fmla="*/ 16 w 2704"/>
                <a:gd name="T113" fmla="*/ 741 h 2576"/>
                <a:gd name="T114" fmla="*/ 8 w 2704"/>
                <a:gd name="T115" fmla="*/ 716 h 2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04"/>
                <a:gd name="T175" fmla="*/ 0 h 2576"/>
                <a:gd name="T176" fmla="*/ 2704 w 2704"/>
                <a:gd name="T177" fmla="*/ 2576 h 2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04" h="2576">
                  <a:moveTo>
                    <a:pt x="0" y="2142"/>
                  </a:moveTo>
                  <a:lnTo>
                    <a:pt x="0" y="2078"/>
                  </a:lnTo>
                  <a:lnTo>
                    <a:pt x="16" y="2078"/>
                  </a:lnTo>
                  <a:lnTo>
                    <a:pt x="16" y="2142"/>
                  </a:lnTo>
                  <a:lnTo>
                    <a:pt x="0" y="2142"/>
                  </a:lnTo>
                  <a:close/>
                  <a:moveTo>
                    <a:pt x="0" y="2030"/>
                  </a:moveTo>
                  <a:lnTo>
                    <a:pt x="0" y="1966"/>
                  </a:lnTo>
                  <a:lnTo>
                    <a:pt x="16" y="1966"/>
                  </a:lnTo>
                  <a:lnTo>
                    <a:pt x="16" y="2030"/>
                  </a:lnTo>
                  <a:lnTo>
                    <a:pt x="0" y="2030"/>
                  </a:lnTo>
                  <a:close/>
                  <a:moveTo>
                    <a:pt x="0" y="1918"/>
                  </a:moveTo>
                  <a:lnTo>
                    <a:pt x="0" y="1854"/>
                  </a:lnTo>
                  <a:lnTo>
                    <a:pt x="16" y="1854"/>
                  </a:lnTo>
                  <a:lnTo>
                    <a:pt x="16" y="1918"/>
                  </a:lnTo>
                  <a:lnTo>
                    <a:pt x="0" y="1918"/>
                  </a:lnTo>
                  <a:close/>
                  <a:moveTo>
                    <a:pt x="0" y="1806"/>
                  </a:moveTo>
                  <a:lnTo>
                    <a:pt x="0" y="1742"/>
                  </a:lnTo>
                  <a:lnTo>
                    <a:pt x="16" y="1742"/>
                  </a:lnTo>
                  <a:lnTo>
                    <a:pt x="16" y="1806"/>
                  </a:lnTo>
                  <a:lnTo>
                    <a:pt x="0" y="1806"/>
                  </a:lnTo>
                  <a:close/>
                  <a:moveTo>
                    <a:pt x="0" y="1694"/>
                  </a:moveTo>
                  <a:lnTo>
                    <a:pt x="0" y="1630"/>
                  </a:lnTo>
                  <a:lnTo>
                    <a:pt x="16" y="1630"/>
                  </a:lnTo>
                  <a:lnTo>
                    <a:pt x="16" y="1694"/>
                  </a:lnTo>
                  <a:lnTo>
                    <a:pt x="0" y="1694"/>
                  </a:lnTo>
                  <a:close/>
                  <a:moveTo>
                    <a:pt x="0" y="1582"/>
                  </a:moveTo>
                  <a:lnTo>
                    <a:pt x="0" y="1518"/>
                  </a:lnTo>
                  <a:lnTo>
                    <a:pt x="16" y="1518"/>
                  </a:lnTo>
                  <a:lnTo>
                    <a:pt x="16" y="1582"/>
                  </a:lnTo>
                  <a:lnTo>
                    <a:pt x="0" y="1582"/>
                  </a:lnTo>
                  <a:close/>
                  <a:moveTo>
                    <a:pt x="0" y="1470"/>
                  </a:moveTo>
                  <a:lnTo>
                    <a:pt x="0" y="1406"/>
                  </a:lnTo>
                  <a:lnTo>
                    <a:pt x="16" y="1406"/>
                  </a:lnTo>
                  <a:lnTo>
                    <a:pt x="16" y="1470"/>
                  </a:lnTo>
                  <a:lnTo>
                    <a:pt x="0" y="1470"/>
                  </a:lnTo>
                  <a:close/>
                  <a:moveTo>
                    <a:pt x="0" y="1358"/>
                  </a:moveTo>
                  <a:lnTo>
                    <a:pt x="0" y="1294"/>
                  </a:lnTo>
                  <a:lnTo>
                    <a:pt x="16" y="1294"/>
                  </a:lnTo>
                  <a:lnTo>
                    <a:pt x="16" y="1358"/>
                  </a:lnTo>
                  <a:lnTo>
                    <a:pt x="0" y="1358"/>
                  </a:lnTo>
                  <a:close/>
                  <a:moveTo>
                    <a:pt x="0" y="1246"/>
                  </a:moveTo>
                  <a:lnTo>
                    <a:pt x="0" y="1182"/>
                  </a:lnTo>
                  <a:lnTo>
                    <a:pt x="16" y="1182"/>
                  </a:lnTo>
                  <a:lnTo>
                    <a:pt x="16" y="1246"/>
                  </a:lnTo>
                  <a:lnTo>
                    <a:pt x="0" y="1246"/>
                  </a:lnTo>
                  <a:close/>
                  <a:moveTo>
                    <a:pt x="0" y="1133"/>
                  </a:moveTo>
                  <a:lnTo>
                    <a:pt x="0" y="1069"/>
                  </a:lnTo>
                  <a:lnTo>
                    <a:pt x="16" y="1069"/>
                  </a:lnTo>
                  <a:lnTo>
                    <a:pt x="16" y="1133"/>
                  </a:lnTo>
                  <a:lnTo>
                    <a:pt x="0" y="1133"/>
                  </a:lnTo>
                  <a:close/>
                  <a:moveTo>
                    <a:pt x="0" y="1021"/>
                  </a:moveTo>
                  <a:lnTo>
                    <a:pt x="0" y="957"/>
                  </a:lnTo>
                  <a:lnTo>
                    <a:pt x="16" y="957"/>
                  </a:lnTo>
                  <a:lnTo>
                    <a:pt x="16" y="1021"/>
                  </a:lnTo>
                  <a:lnTo>
                    <a:pt x="0" y="1021"/>
                  </a:lnTo>
                  <a:close/>
                  <a:moveTo>
                    <a:pt x="0" y="909"/>
                  </a:moveTo>
                  <a:lnTo>
                    <a:pt x="0" y="845"/>
                  </a:lnTo>
                  <a:lnTo>
                    <a:pt x="16" y="845"/>
                  </a:lnTo>
                  <a:lnTo>
                    <a:pt x="16" y="909"/>
                  </a:lnTo>
                  <a:lnTo>
                    <a:pt x="0" y="909"/>
                  </a:lnTo>
                  <a:close/>
                  <a:moveTo>
                    <a:pt x="0" y="797"/>
                  </a:moveTo>
                  <a:lnTo>
                    <a:pt x="0" y="733"/>
                  </a:lnTo>
                  <a:lnTo>
                    <a:pt x="16" y="733"/>
                  </a:lnTo>
                  <a:lnTo>
                    <a:pt x="16" y="797"/>
                  </a:lnTo>
                  <a:lnTo>
                    <a:pt x="0" y="797"/>
                  </a:lnTo>
                  <a:close/>
                  <a:moveTo>
                    <a:pt x="0" y="685"/>
                  </a:moveTo>
                  <a:lnTo>
                    <a:pt x="0" y="621"/>
                  </a:lnTo>
                  <a:lnTo>
                    <a:pt x="16" y="621"/>
                  </a:lnTo>
                  <a:lnTo>
                    <a:pt x="16" y="685"/>
                  </a:lnTo>
                  <a:lnTo>
                    <a:pt x="0" y="685"/>
                  </a:lnTo>
                  <a:close/>
                  <a:moveTo>
                    <a:pt x="0" y="573"/>
                  </a:moveTo>
                  <a:lnTo>
                    <a:pt x="0" y="509"/>
                  </a:lnTo>
                  <a:lnTo>
                    <a:pt x="16" y="509"/>
                  </a:lnTo>
                  <a:lnTo>
                    <a:pt x="16" y="573"/>
                  </a:lnTo>
                  <a:lnTo>
                    <a:pt x="0" y="573"/>
                  </a:lnTo>
                  <a:close/>
                  <a:moveTo>
                    <a:pt x="0" y="461"/>
                  </a:moveTo>
                  <a:lnTo>
                    <a:pt x="0" y="435"/>
                  </a:lnTo>
                  <a:lnTo>
                    <a:pt x="5" y="396"/>
                  </a:lnTo>
                  <a:lnTo>
                    <a:pt x="20" y="398"/>
                  </a:lnTo>
                  <a:lnTo>
                    <a:pt x="16" y="435"/>
                  </a:lnTo>
                  <a:lnTo>
                    <a:pt x="16" y="461"/>
                  </a:lnTo>
                  <a:lnTo>
                    <a:pt x="0" y="461"/>
                  </a:lnTo>
                  <a:close/>
                  <a:moveTo>
                    <a:pt x="10" y="347"/>
                  </a:moveTo>
                  <a:lnTo>
                    <a:pt x="29" y="286"/>
                  </a:lnTo>
                  <a:lnTo>
                    <a:pt x="44" y="290"/>
                  </a:lnTo>
                  <a:lnTo>
                    <a:pt x="25" y="352"/>
                  </a:lnTo>
                  <a:lnTo>
                    <a:pt x="10" y="347"/>
                  </a:lnTo>
                  <a:close/>
                  <a:moveTo>
                    <a:pt x="49" y="240"/>
                  </a:moveTo>
                  <a:lnTo>
                    <a:pt x="74" y="193"/>
                  </a:lnTo>
                  <a:cubicBezTo>
                    <a:pt x="75" y="192"/>
                    <a:pt x="75" y="192"/>
                    <a:pt x="75" y="191"/>
                  </a:cubicBezTo>
                  <a:lnTo>
                    <a:pt x="82" y="184"/>
                  </a:lnTo>
                  <a:lnTo>
                    <a:pt x="94" y="194"/>
                  </a:lnTo>
                  <a:lnTo>
                    <a:pt x="88" y="202"/>
                  </a:lnTo>
                  <a:lnTo>
                    <a:pt x="89" y="200"/>
                  </a:lnTo>
                  <a:lnTo>
                    <a:pt x="63" y="248"/>
                  </a:lnTo>
                  <a:lnTo>
                    <a:pt x="49" y="240"/>
                  </a:lnTo>
                  <a:close/>
                  <a:moveTo>
                    <a:pt x="112" y="147"/>
                  </a:moveTo>
                  <a:lnTo>
                    <a:pt x="127" y="128"/>
                  </a:lnTo>
                  <a:cubicBezTo>
                    <a:pt x="128" y="128"/>
                    <a:pt x="128" y="128"/>
                    <a:pt x="128" y="127"/>
                  </a:cubicBezTo>
                  <a:lnTo>
                    <a:pt x="159" y="102"/>
                  </a:lnTo>
                  <a:lnTo>
                    <a:pt x="170" y="114"/>
                  </a:lnTo>
                  <a:lnTo>
                    <a:pt x="139" y="140"/>
                  </a:lnTo>
                  <a:lnTo>
                    <a:pt x="140" y="139"/>
                  </a:lnTo>
                  <a:lnTo>
                    <a:pt x="125" y="157"/>
                  </a:lnTo>
                  <a:lnTo>
                    <a:pt x="112" y="147"/>
                  </a:lnTo>
                  <a:close/>
                  <a:moveTo>
                    <a:pt x="199" y="71"/>
                  </a:moveTo>
                  <a:lnTo>
                    <a:pt x="255" y="41"/>
                  </a:lnTo>
                  <a:lnTo>
                    <a:pt x="263" y="55"/>
                  </a:lnTo>
                  <a:lnTo>
                    <a:pt x="206" y="85"/>
                  </a:lnTo>
                  <a:lnTo>
                    <a:pt x="199" y="71"/>
                  </a:lnTo>
                  <a:close/>
                  <a:moveTo>
                    <a:pt x="301" y="24"/>
                  </a:moveTo>
                  <a:lnTo>
                    <a:pt x="347" y="10"/>
                  </a:lnTo>
                  <a:cubicBezTo>
                    <a:pt x="348" y="10"/>
                    <a:pt x="348" y="10"/>
                    <a:pt x="349" y="10"/>
                  </a:cubicBezTo>
                  <a:lnTo>
                    <a:pt x="365" y="8"/>
                  </a:lnTo>
                  <a:lnTo>
                    <a:pt x="367" y="24"/>
                  </a:lnTo>
                  <a:lnTo>
                    <a:pt x="350" y="25"/>
                  </a:lnTo>
                  <a:lnTo>
                    <a:pt x="352" y="25"/>
                  </a:lnTo>
                  <a:lnTo>
                    <a:pt x="306" y="39"/>
                  </a:lnTo>
                  <a:lnTo>
                    <a:pt x="301" y="24"/>
                  </a:lnTo>
                  <a:close/>
                  <a:moveTo>
                    <a:pt x="413" y="3"/>
                  </a:moveTo>
                  <a:lnTo>
                    <a:pt x="435" y="1"/>
                  </a:lnTo>
                  <a:lnTo>
                    <a:pt x="436" y="16"/>
                  </a:lnTo>
                  <a:lnTo>
                    <a:pt x="414" y="19"/>
                  </a:lnTo>
                  <a:lnTo>
                    <a:pt x="413" y="3"/>
                  </a:lnTo>
                  <a:close/>
                  <a:moveTo>
                    <a:pt x="435" y="0"/>
                  </a:moveTo>
                  <a:lnTo>
                    <a:pt x="477" y="0"/>
                  </a:lnTo>
                  <a:lnTo>
                    <a:pt x="477" y="16"/>
                  </a:lnTo>
                  <a:lnTo>
                    <a:pt x="435" y="16"/>
                  </a:lnTo>
                  <a:lnTo>
                    <a:pt x="435" y="0"/>
                  </a:lnTo>
                  <a:close/>
                  <a:moveTo>
                    <a:pt x="525" y="0"/>
                  </a:moveTo>
                  <a:lnTo>
                    <a:pt x="590" y="0"/>
                  </a:lnTo>
                  <a:lnTo>
                    <a:pt x="590" y="16"/>
                  </a:lnTo>
                  <a:lnTo>
                    <a:pt x="525" y="16"/>
                  </a:lnTo>
                  <a:lnTo>
                    <a:pt x="525" y="0"/>
                  </a:lnTo>
                  <a:close/>
                  <a:moveTo>
                    <a:pt x="638" y="0"/>
                  </a:moveTo>
                  <a:lnTo>
                    <a:pt x="702" y="0"/>
                  </a:lnTo>
                  <a:lnTo>
                    <a:pt x="702" y="16"/>
                  </a:lnTo>
                  <a:lnTo>
                    <a:pt x="638" y="16"/>
                  </a:lnTo>
                  <a:lnTo>
                    <a:pt x="638" y="0"/>
                  </a:lnTo>
                  <a:close/>
                  <a:moveTo>
                    <a:pt x="750" y="0"/>
                  </a:moveTo>
                  <a:lnTo>
                    <a:pt x="814" y="0"/>
                  </a:lnTo>
                  <a:lnTo>
                    <a:pt x="814" y="16"/>
                  </a:lnTo>
                  <a:lnTo>
                    <a:pt x="750" y="16"/>
                  </a:lnTo>
                  <a:lnTo>
                    <a:pt x="750" y="0"/>
                  </a:lnTo>
                  <a:close/>
                  <a:moveTo>
                    <a:pt x="862" y="0"/>
                  </a:moveTo>
                  <a:lnTo>
                    <a:pt x="926" y="0"/>
                  </a:lnTo>
                  <a:lnTo>
                    <a:pt x="926" y="16"/>
                  </a:lnTo>
                  <a:lnTo>
                    <a:pt x="862" y="16"/>
                  </a:lnTo>
                  <a:lnTo>
                    <a:pt x="862" y="0"/>
                  </a:lnTo>
                  <a:close/>
                  <a:moveTo>
                    <a:pt x="974" y="0"/>
                  </a:moveTo>
                  <a:lnTo>
                    <a:pt x="1038" y="0"/>
                  </a:lnTo>
                  <a:lnTo>
                    <a:pt x="1038" y="16"/>
                  </a:lnTo>
                  <a:lnTo>
                    <a:pt x="974" y="16"/>
                  </a:lnTo>
                  <a:lnTo>
                    <a:pt x="974" y="0"/>
                  </a:lnTo>
                  <a:close/>
                  <a:moveTo>
                    <a:pt x="1086" y="0"/>
                  </a:moveTo>
                  <a:lnTo>
                    <a:pt x="1150" y="0"/>
                  </a:lnTo>
                  <a:lnTo>
                    <a:pt x="1150" y="16"/>
                  </a:lnTo>
                  <a:lnTo>
                    <a:pt x="1086" y="16"/>
                  </a:lnTo>
                  <a:lnTo>
                    <a:pt x="1086" y="0"/>
                  </a:lnTo>
                  <a:close/>
                  <a:moveTo>
                    <a:pt x="1198" y="0"/>
                  </a:moveTo>
                  <a:lnTo>
                    <a:pt x="1262" y="0"/>
                  </a:lnTo>
                  <a:lnTo>
                    <a:pt x="1262" y="16"/>
                  </a:lnTo>
                  <a:lnTo>
                    <a:pt x="1198" y="16"/>
                  </a:lnTo>
                  <a:lnTo>
                    <a:pt x="1198" y="0"/>
                  </a:lnTo>
                  <a:close/>
                  <a:moveTo>
                    <a:pt x="1310" y="0"/>
                  </a:moveTo>
                  <a:lnTo>
                    <a:pt x="1374" y="0"/>
                  </a:lnTo>
                  <a:lnTo>
                    <a:pt x="1374" y="16"/>
                  </a:lnTo>
                  <a:lnTo>
                    <a:pt x="1310" y="16"/>
                  </a:lnTo>
                  <a:lnTo>
                    <a:pt x="1310" y="0"/>
                  </a:lnTo>
                  <a:close/>
                  <a:moveTo>
                    <a:pt x="1422" y="0"/>
                  </a:moveTo>
                  <a:lnTo>
                    <a:pt x="1486" y="0"/>
                  </a:lnTo>
                  <a:lnTo>
                    <a:pt x="1486" y="16"/>
                  </a:lnTo>
                  <a:lnTo>
                    <a:pt x="1422" y="16"/>
                  </a:lnTo>
                  <a:lnTo>
                    <a:pt x="1422" y="0"/>
                  </a:lnTo>
                  <a:close/>
                  <a:moveTo>
                    <a:pt x="1534" y="0"/>
                  </a:moveTo>
                  <a:lnTo>
                    <a:pt x="1599" y="0"/>
                  </a:lnTo>
                  <a:lnTo>
                    <a:pt x="1599" y="16"/>
                  </a:lnTo>
                  <a:lnTo>
                    <a:pt x="1534" y="16"/>
                  </a:lnTo>
                  <a:lnTo>
                    <a:pt x="1534" y="0"/>
                  </a:lnTo>
                  <a:close/>
                  <a:moveTo>
                    <a:pt x="1647" y="0"/>
                  </a:moveTo>
                  <a:lnTo>
                    <a:pt x="1711" y="0"/>
                  </a:lnTo>
                  <a:lnTo>
                    <a:pt x="1711" y="16"/>
                  </a:lnTo>
                  <a:lnTo>
                    <a:pt x="1647" y="16"/>
                  </a:lnTo>
                  <a:lnTo>
                    <a:pt x="1647" y="0"/>
                  </a:lnTo>
                  <a:close/>
                  <a:moveTo>
                    <a:pt x="1759" y="0"/>
                  </a:moveTo>
                  <a:lnTo>
                    <a:pt x="1823" y="0"/>
                  </a:lnTo>
                  <a:lnTo>
                    <a:pt x="1823" y="16"/>
                  </a:lnTo>
                  <a:lnTo>
                    <a:pt x="1759" y="16"/>
                  </a:lnTo>
                  <a:lnTo>
                    <a:pt x="1759" y="0"/>
                  </a:lnTo>
                  <a:close/>
                  <a:moveTo>
                    <a:pt x="1871" y="0"/>
                  </a:moveTo>
                  <a:lnTo>
                    <a:pt x="1935" y="0"/>
                  </a:lnTo>
                  <a:lnTo>
                    <a:pt x="1935" y="16"/>
                  </a:lnTo>
                  <a:lnTo>
                    <a:pt x="1871" y="16"/>
                  </a:lnTo>
                  <a:lnTo>
                    <a:pt x="1871" y="0"/>
                  </a:lnTo>
                  <a:close/>
                  <a:moveTo>
                    <a:pt x="1983" y="0"/>
                  </a:moveTo>
                  <a:lnTo>
                    <a:pt x="2047" y="0"/>
                  </a:lnTo>
                  <a:lnTo>
                    <a:pt x="2047" y="16"/>
                  </a:lnTo>
                  <a:lnTo>
                    <a:pt x="1983" y="16"/>
                  </a:lnTo>
                  <a:lnTo>
                    <a:pt x="1983" y="0"/>
                  </a:lnTo>
                  <a:close/>
                  <a:moveTo>
                    <a:pt x="2095" y="0"/>
                  </a:moveTo>
                  <a:lnTo>
                    <a:pt x="2159" y="0"/>
                  </a:lnTo>
                  <a:lnTo>
                    <a:pt x="2159" y="16"/>
                  </a:lnTo>
                  <a:lnTo>
                    <a:pt x="2095" y="16"/>
                  </a:lnTo>
                  <a:lnTo>
                    <a:pt x="2095" y="0"/>
                  </a:lnTo>
                  <a:close/>
                  <a:moveTo>
                    <a:pt x="2207" y="0"/>
                  </a:moveTo>
                  <a:lnTo>
                    <a:pt x="2270" y="0"/>
                  </a:lnTo>
                  <a:lnTo>
                    <a:pt x="2270" y="16"/>
                  </a:lnTo>
                  <a:lnTo>
                    <a:pt x="2207" y="16"/>
                  </a:lnTo>
                  <a:lnTo>
                    <a:pt x="2207" y="0"/>
                  </a:lnTo>
                  <a:close/>
                  <a:moveTo>
                    <a:pt x="2271" y="1"/>
                  </a:moveTo>
                  <a:lnTo>
                    <a:pt x="2272" y="1"/>
                  </a:lnTo>
                  <a:lnTo>
                    <a:pt x="2270" y="17"/>
                  </a:lnTo>
                  <a:lnTo>
                    <a:pt x="2270" y="16"/>
                  </a:lnTo>
                  <a:lnTo>
                    <a:pt x="2271" y="1"/>
                  </a:lnTo>
                  <a:close/>
                  <a:moveTo>
                    <a:pt x="2320" y="6"/>
                  </a:moveTo>
                  <a:lnTo>
                    <a:pt x="2357" y="10"/>
                  </a:lnTo>
                  <a:cubicBezTo>
                    <a:pt x="2358" y="10"/>
                    <a:pt x="2358" y="10"/>
                    <a:pt x="2359" y="10"/>
                  </a:cubicBezTo>
                  <a:lnTo>
                    <a:pt x="2384" y="18"/>
                  </a:lnTo>
                  <a:lnTo>
                    <a:pt x="2379" y="33"/>
                  </a:lnTo>
                  <a:lnTo>
                    <a:pt x="2354" y="25"/>
                  </a:lnTo>
                  <a:lnTo>
                    <a:pt x="2356" y="25"/>
                  </a:lnTo>
                  <a:lnTo>
                    <a:pt x="2318" y="22"/>
                  </a:lnTo>
                  <a:lnTo>
                    <a:pt x="2320" y="6"/>
                  </a:lnTo>
                  <a:close/>
                  <a:moveTo>
                    <a:pt x="2430" y="32"/>
                  </a:moveTo>
                  <a:lnTo>
                    <a:pt x="2439" y="35"/>
                  </a:lnTo>
                  <a:cubicBezTo>
                    <a:pt x="2439" y="35"/>
                    <a:pt x="2440" y="35"/>
                    <a:pt x="2440" y="35"/>
                  </a:cubicBezTo>
                  <a:lnTo>
                    <a:pt x="2488" y="61"/>
                  </a:lnTo>
                  <a:lnTo>
                    <a:pt x="2481" y="76"/>
                  </a:lnTo>
                  <a:lnTo>
                    <a:pt x="2433" y="50"/>
                  </a:lnTo>
                  <a:lnTo>
                    <a:pt x="2434" y="50"/>
                  </a:lnTo>
                  <a:lnTo>
                    <a:pt x="2425" y="47"/>
                  </a:lnTo>
                  <a:lnTo>
                    <a:pt x="2430" y="32"/>
                  </a:lnTo>
                  <a:close/>
                  <a:moveTo>
                    <a:pt x="2530" y="89"/>
                  </a:moveTo>
                  <a:lnTo>
                    <a:pt x="2577" y="127"/>
                  </a:lnTo>
                  <a:cubicBezTo>
                    <a:pt x="2577" y="128"/>
                    <a:pt x="2577" y="128"/>
                    <a:pt x="2578" y="128"/>
                  </a:cubicBezTo>
                  <a:lnTo>
                    <a:pt x="2580" y="131"/>
                  </a:lnTo>
                  <a:lnTo>
                    <a:pt x="2567" y="141"/>
                  </a:lnTo>
                  <a:lnTo>
                    <a:pt x="2565" y="139"/>
                  </a:lnTo>
                  <a:lnTo>
                    <a:pt x="2566" y="140"/>
                  </a:lnTo>
                  <a:lnTo>
                    <a:pt x="2519" y="101"/>
                  </a:lnTo>
                  <a:lnTo>
                    <a:pt x="2530" y="89"/>
                  </a:lnTo>
                  <a:close/>
                  <a:moveTo>
                    <a:pt x="2610" y="168"/>
                  </a:moveTo>
                  <a:lnTo>
                    <a:pt x="2630" y="191"/>
                  </a:lnTo>
                  <a:cubicBezTo>
                    <a:pt x="2630" y="192"/>
                    <a:pt x="2630" y="192"/>
                    <a:pt x="2631" y="193"/>
                  </a:cubicBezTo>
                  <a:lnTo>
                    <a:pt x="2646" y="222"/>
                  </a:lnTo>
                  <a:lnTo>
                    <a:pt x="2632" y="230"/>
                  </a:lnTo>
                  <a:lnTo>
                    <a:pt x="2616" y="200"/>
                  </a:lnTo>
                  <a:lnTo>
                    <a:pt x="2617" y="202"/>
                  </a:lnTo>
                  <a:lnTo>
                    <a:pt x="2598" y="178"/>
                  </a:lnTo>
                  <a:lnTo>
                    <a:pt x="2610" y="168"/>
                  </a:lnTo>
                  <a:close/>
                  <a:moveTo>
                    <a:pt x="2669" y="265"/>
                  </a:moveTo>
                  <a:lnTo>
                    <a:pt x="2670" y="266"/>
                  </a:lnTo>
                  <a:cubicBezTo>
                    <a:pt x="2670" y="266"/>
                    <a:pt x="2670" y="267"/>
                    <a:pt x="2670" y="267"/>
                  </a:cubicBezTo>
                  <a:lnTo>
                    <a:pt x="2689" y="327"/>
                  </a:lnTo>
                  <a:lnTo>
                    <a:pt x="2674" y="332"/>
                  </a:lnTo>
                  <a:lnTo>
                    <a:pt x="2655" y="272"/>
                  </a:lnTo>
                  <a:lnTo>
                    <a:pt x="2655" y="273"/>
                  </a:lnTo>
                  <a:lnTo>
                    <a:pt x="2655" y="272"/>
                  </a:lnTo>
                  <a:lnTo>
                    <a:pt x="2669" y="265"/>
                  </a:lnTo>
                  <a:close/>
                  <a:moveTo>
                    <a:pt x="2698" y="376"/>
                  </a:moveTo>
                  <a:lnTo>
                    <a:pt x="2704" y="435"/>
                  </a:lnTo>
                  <a:lnTo>
                    <a:pt x="2688" y="436"/>
                  </a:lnTo>
                  <a:lnTo>
                    <a:pt x="2682" y="377"/>
                  </a:lnTo>
                  <a:lnTo>
                    <a:pt x="2698" y="376"/>
                  </a:lnTo>
                  <a:close/>
                  <a:moveTo>
                    <a:pt x="2704" y="435"/>
                  </a:moveTo>
                  <a:lnTo>
                    <a:pt x="2704" y="440"/>
                  </a:lnTo>
                  <a:lnTo>
                    <a:pt x="2688" y="440"/>
                  </a:lnTo>
                  <a:lnTo>
                    <a:pt x="2688" y="435"/>
                  </a:lnTo>
                  <a:lnTo>
                    <a:pt x="2704" y="435"/>
                  </a:lnTo>
                  <a:close/>
                  <a:moveTo>
                    <a:pt x="2704" y="488"/>
                  </a:moveTo>
                  <a:lnTo>
                    <a:pt x="2704" y="552"/>
                  </a:lnTo>
                  <a:lnTo>
                    <a:pt x="2688" y="552"/>
                  </a:lnTo>
                  <a:lnTo>
                    <a:pt x="2688" y="488"/>
                  </a:lnTo>
                  <a:lnTo>
                    <a:pt x="2704" y="488"/>
                  </a:lnTo>
                  <a:close/>
                  <a:moveTo>
                    <a:pt x="2704" y="600"/>
                  </a:moveTo>
                  <a:lnTo>
                    <a:pt x="2704" y="665"/>
                  </a:lnTo>
                  <a:lnTo>
                    <a:pt x="2688" y="665"/>
                  </a:lnTo>
                  <a:lnTo>
                    <a:pt x="2688" y="600"/>
                  </a:lnTo>
                  <a:lnTo>
                    <a:pt x="2704" y="600"/>
                  </a:lnTo>
                  <a:close/>
                  <a:moveTo>
                    <a:pt x="2704" y="713"/>
                  </a:moveTo>
                  <a:lnTo>
                    <a:pt x="2704" y="777"/>
                  </a:lnTo>
                  <a:lnTo>
                    <a:pt x="2688" y="777"/>
                  </a:lnTo>
                  <a:lnTo>
                    <a:pt x="2688" y="713"/>
                  </a:lnTo>
                  <a:lnTo>
                    <a:pt x="2704" y="713"/>
                  </a:lnTo>
                  <a:close/>
                  <a:moveTo>
                    <a:pt x="2704" y="825"/>
                  </a:moveTo>
                  <a:lnTo>
                    <a:pt x="2704" y="889"/>
                  </a:lnTo>
                  <a:lnTo>
                    <a:pt x="2688" y="889"/>
                  </a:lnTo>
                  <a:lnTo>
                    <a:pt x="2688" y="825"/>
                  </a:lnTo>
                  <a:lnTo>
                    <a:pt x="2704" y="825"/>
                  </a:lnTo>
                  <a:close/>
                  <a:moveTo>
                    <a:pt x="2704" y="937"/>
                  </a:moveTo>
                  <a:lnTo>
                    <a:pt x="2704" y="1001"/>
                  </a:lnTo>
                  <a:lnTo>
                    <a:pt x="2688" y="1001"/>
                  </a:lnTo>
                  <a:lnTo>
                    <a:pt x="2688" y="937"/>
                  </a:lnTo>
                  <a:lnTo>
                    <a:pt x="2704" y="937"/>
                  </a:lnTo>
                  <a:close/>
                  <a:moveTo>
                    <a:pt x="2704" y="1049"/>
                  </a:moveTo>
                  <a:lnTo>
                    <a:pt x="2704" y="1113"/>
                  </a:lnTo>
                  <a:lnTo>
                    <a:pt x="2688" y="1113"/>
                  </a:lnTo>
                  <a:lnTo>
                    <a:pt x="2688" y="1049"/>
                  </a:lnTo>
                  <a:lnTo>
                    <a:pt x="2704" y="1049"/>
                  </a:lnTo>
                  <a:close/>
                  <a:moveTo>
                    <a:pt x="2704" y="1161"/>
                  </a:moveTo>
                  <a:lnTo>
                    <a:pt x="2704" y="1225"/>
                  </a:lnTo>
                  <a:lnTo>
                    <a:pt x="2688" y="1225"/>
                  </a:lnTo>
                  <a:lnTo>
                    <a:pt x="2688" y="1161"/>
                  </a:lnTo>
                  <a:lnTo>
                    <a:pt x="2704" y="1161"/>
                  </a:lnTo>
                  <a:close/>
                  <a:moveTo>
                    <a:pt x="2704" y="1273"/>
                  </a:moveTo>
                  <a:lnTo>
                    <a:pt x="2704" y="1337"/>
                  </a:lnTo>
                  <a:lnTo>
                    <a:pt x="2688" y="1337"/>
                  </a:lnTo>
                  <a:lnTo>
                    <a:pt x="2688" y="1273"/>
                  </a:lnTo>
                  <a:lnTo>
                    <a:pt x="2704" y="1273"/>
                  </a:lnTo>
                  <a:close/>
                  <a:moveTo>
                    <a:pt x="2704" y="1385"/>
                  </a:moveTo>
                  <a:lnTo>
                    <a:pt x="2704" y="1449"/>
                  </a:lnTo>
                  <a:lnTo>
                    <a:pt x="2688" y="1449"/>
                  </a:lnTo>
                  <a:lnTo>
                    <a:pt x="2688" y="1385"/>
                  </a:lnTo>
                  <a:lnTo>
                    <a:pt x="2704" y="1385"/>
                  </a:lnTo>
                  <a:close/>
                  <a:moveTo>
                    <a:pt x="2704" y="1497"/>
                  </a:moveTo>
                  <a:lnTo>
                    <a:pt x="2704" y="1561"/>
                  </a:lnTo>
                  <a:lnTo>
                    <a:pt x="2688" y="1561"/>
                  </a:lnTo>
                  <a:lnTo>
                    <a:pt x="2688" y="1497"/>
                  </a:lnTo>
                  <a:lnTo>
                    <a:pt x="2704" y="1497"/>
                  </a:lnTo>
                  <a:close/>
                  <a:moveTo>
                    <a:pt x="2704" y="1609"/>
                  </a:moveTo>
                  <a:lnTo>
                    <a:pt x="2704" y="1674"/>
                  </a:lnTo>
                  <a:lnTo>
                    <a:pt x="2688" y="1674"/>
                  </a:lnTo>
                  <a:lnTo>
                    <a:pt x="2688" y="1609"/>
                  </a:lnTo>
                  <a:lnTo>
                    <a:pt x="2704" y="1609"/>
                  </a:lnTo>
                  <a:close/>
                  <a:moveTo>
                    <a:pt x="2704" y="1722"/>
                  </a:moveTo>
                  <a:lnTo>
                    <a:pt x="2704" y="1786"/>
                  </a:lnTo>
                  <a:lnTo>
                    <a:pt x="2688" y="1786"/>
                  </a:lnTo>
                  <a:lnTo>
                    <a:pt x="2688" y="1722"/>
                  </a:lnTo>
                  <a:lnTo>
                    <a:pt x="2704" y="1722"/>
                  </a:lnTo>
                  <a:close/>
                  <a:moveTo>
                    <a:pt x="2704" y="1834"/>
                  </a:moveTo>
                  <a:lnTo>
                    <a:pt x="2704" y="1898"/>
                  </a:lnTo>
                  <a:lnTo>
                    <a:pt x="2688" y="1898"/>
                  </a:lnTo>
                  <a:lnTo>
                    <a:pt x="2688" y="1834"/>
                  </a:lnTo>
                  <a:lnTo>
                    <a:pt x="2704" y="1834"/>
                  </a:lnTo>
                  <a:close/>
                  <a:moveTo>
                    <a:pt x="2704" y="1946"/>
                  </a:moveTo>
                  <a:lnTo>
                    <a:pt x="2704" y="2010"/>
                  </a:lnTo>
                  <a:lnTo>
                    <a:pt x="2688" y="2010"/>
                  </a:lnTo>
                  <a:lnTo>
                    <a:pt x="2688" y="1946"/>
                  </a:lnTo>
                  <a:lnTo>
                    <a:pt x="2704" y="1946"/>
                  </a:lnTo>
                  <a:close/>
                  <a:moveTo>
                    <a:pt x="2704" y="2058"/>
                  </a:moveTo>
                  <a:lnTo>
                    <a:pt x="2704" y="2122"/>
                  </a:lnTo>
                  <a:lnTo>
                    <a:pt x="2688" y="2122"/>
                  </a:lnTo>
                  <a:lnTo>
                    <a:pt x="2688" y="2058"/>
                  </a:lnTo>
                  <a:lnTo>
                    <a:pt x="2704" y="2058"/>
                  </a:lnTo>
                  <a:close/>
                  <a:moveTo>
                    <a:pt x="2702" y="2171"/>
                  </a:moveTo>
                  <a:lnTo>
                    <a:pt x="2695" y="2229"/>
                  </a:lnTo>
                  <a:cubicBezTo>
                    <a:pt x="2695" y="2230"/>
                    <a:pt x="2695" y="2230"/>
                    <a:pt x="2695" y="2231"/>
                  </a:cubicBezTo>
                  <a:lnTo>
                    <a:pt x="2694" y="2236"/>
                  </a:lnTo>
                  <a:lnTo>
                    <a:pt x="2678" y="2231"/>
                  </a:lnTo>
                  <a:lnTo>
                    <a:pt x="2680" y="2226"/>
                  </a:lnTo>
                  <a:lnTo>
                    <a:pt x="2679" y="2228"/>
                  </a:lnTo>
                  <a:lnTo>
                    <a:pt x="2686" y="2169"/>
                  </a:lnTo>
                  <a:lnTo>
                    <a:pt x="2702" y="2171"/>
                  </a:lnTo>
                  <a:close/>
                  <a:moveTo>
                    <a:pt x="2679" y="2282"/>
                  </a:moveTo>
                  <a:lnTo>
                    <a:pt x="2670" y="2311"/>
                  </a:lnTo>
                  <a:cubicBezTo>
                    <a:pt x="2670" y="2311"/>
                    <a:pt x="2670" y="2312"/>
                    <a:pt x="2670" y="2312"/>
                  </a:cubicBezTo>
                  <a:lnTo>
                    <a:pt x="2654" y="2342"/>
                  </a:lnTo>
                  <a:lnTo>
                    <a:pt x="2639" y="2334"/>
                  </a:lnTo>
                  <a:lnTo>
                    <a:pt x="2655" y="2305"/>
                  </a:lnTo>
                  <a:lnTo>
                    <a:pt x="2655" y="2306"/>
                  </a:lnTo>
                  <a:lnTo>
                    <a:pt x="2664" y="2277"/>
                  </a:lnTo>
                  <a:lnTo>
                    <a:pt x="2679" y="2282"/>
                  </a:lnTo>
                  <a:close/>
                  <a:moveTo>
                    <a:pt x="2631" y="2384"/>
                  </a:moveTo>
                  <a:lnTo>
                    <a:pt x="2631" y="2384"/>
                  </a:lnTo>
                  <a:cubicBezTo>
                    <a:pt x="2630" y="2385"/>
                    <a:pt x="2630" y="2385"/>
                    <a:pt x="2630" y="2386"/>
                  </a:cubicBezTo>
                  <a:lnTo>
                    <a:pt x="2589" y="2435"/>
                  </a:lnTo>
                  <a:lnTo>
                    <a:pt x="2577" y="2424"/>
                  </a:lnTo>
                  <a:lnTo>
                    <a:pt x="2617" y="2375"/>
                  </a:lnTo>
                  <a:lnTo>
                    <a:pt x="2616" y="2377"/>
                  </a:lnTo>
                  <a:lnTo>
                    <a:pt x="2617" y="2376"/>
                  </a:lnTo>
                  <a:lnTo>
                    <a:pt x="2631" y="2384"/>
                  </a:lnTo>
                  <a:close/>
                  <a:moveTo>
                    <a:pt x="2553" y="2469"/>
                  </a:moveTo>
                  <a:lnTo>
                    <a:pt x="2514" y="2502"/>
                  </a:lnTo>
                  <a:cubicBezTo>
                    <a:pt x="2513" y="2502"/>
                    <a:pt x="2513" y="2502"/>
                    <a:pt x="2512" y="2503"/>
                  </a:cubicBezTo>
                  <a:lnTo>
                    <a:pt x="2501" y="2508"/>
                  </a:lnTo>
                  <a:lnTo>
                    <a:pt x="2494" y="2494"/>
                  </a:lnTo>
                  <a:lnTo>
                    <a:pt x="2505" y="2488"/>
                  </a:lnTo>
                  <a:lnTo>
                    <a:pt x="2503" y="2489"/>
                  </a:lnTo>
                  <a:lnTo>
                    <a:pt x="2543" y="2456"/>
                  </a:lnTo>
                  <a:lnTo>
                    <a:pt x="2553" y="2469"/>
                  </a:lnTo>
                  <a:close/>
                  <a:moveTo>
                    <a:pt x="2459" y="2531"/>
                  </a:moveTo>
                  <a:lnTo>
                    <a:pt x="2440" y="2542"/>
                  </a:lnTo>
                  <a:cubicBezTo>
                    <a:pt x="2440" y="2542"/>
                    <a:pt x="2439" y="2542"/>
                    <a:pt x="2439" y="2542"/>
                  </a:cubicBezTo>
                  <a:lnTo>
                    <a:pt x="2398" y="2555"/>
                  </a:lnTo>
                  <a:lnTo>
                    <a:pt x="2393" y="2540"/>
                  </a:lnTo>
                  <a:lnTo>
                    <a:pt x="2434" y="2527"/>
                  </a:lnTo>
                  <a:lnTo>
                    <a:pt x="2433" y="2527"/>
                  </a:lnTo>
                  <a:lnTo>
                    <a:pt x="2451" y="2517"/>
                  </a:lnTo>
                  <a:lnTo>
                    <a:pt x="2459" y="2531"/>
                  </a:lnTo>
                  <a:close/>
                  <a:moveTo>
                    <a:pt x="2350" y="2568"/>
                  </a:moveTo>
                  <a:lnTo>
                    <a:pt x="2287" y="2575"/>
                  </a:lnTo>
                  <a:lnTo>
                    <a:pt x="2285" y="2559"/>
                  </a:lnTo>
                  <a:lnTo>
                    <a:pt x="2349" y="2552"/>
                  </a:lnTo>
                  <a:lnTo>
                    <a:pt x="2350" y="2568"/>
                  </a:lnTo>
                  <a:close/>
                  <a:moveTo>
                    <a:pt x="2238" y="2576"/>
                  </a:moveTo>
                  <a:lnTo>
                    <a:pt x="2174" y="2576"/>
                  </a:lnTo>
                  <a:lnTo>
                    <a:pt x="2174" y="2560"/>
                  </a:lnTo>
                  <a:lnTo>
                    <a:pt x="2238" y="2560"/>
                  </a:lnTo>
                  <a:lnTo>
                    <a:pt x="2238" y="2576"/>
                  </a:lnTo>
                  <a:close/>
                  <a:moveTo>
                    <a:pt x="2126" y="2576"/>
                  </a:moveTo>
                  <a:lnTo>
                    <a:pt x="2062" y="2576"/>
                  </a:lnTo>
                  <a:lnTo>
                    <a:pt x="2062" y="2560"/>
                  </a:lnTo>
                  <a:lnTo>
                    <a:pt x="2126" y="2560"/>
                  </a:lnTo>
                  <a:lnTo>
                    <a:pt x="2126" y="2576"/>
                  </a:lnTo>
                  <a:close/>
                  <a:moveTo>
                    <a:pt x="2014" y="2576"/>
                  </a:moveTo>
                  <a:lnTo>
                    <a:pt x="1950" y="2576"/>
                  </a:lnTo>
                  <a:lnTo>
                    <a:pt x="1950" y="2560"/>
                  </a:lnTo>
                  <a:lnTo>
                    <a:pt x="2014" y="2560"/>
                  </a:lnTo>
                  <a:lnTo>
                    <a:pt x="2014" y="2576"/>
                  </a:lnTo>
                  <a:close/>
                  <a:moveTo>
                    <a:pt x="1902" y="2576"/>
                  </a:moveTo>
                  <a:lnTo>
                    <a:pt x="1838" y="2576"/>
                  </a:lnTo>
                  <a:lnTo>
                    <a:pt x="1838" y="2560"/>
                  </a:lnTo>
                  <a:lnTo>
                    <a:pt x="1902" y="2560"/>
                  </a:lnTo>
                  <a:lnTo>
                    <a:pt x="1902" y="2576"/>
                  </a:lnTo>
                  <a:close/>
                  <a:moveTo>
                    <a:pt x="1790" y="2576"/>
                  </a:moveTo>
                  <a:lnTo>
                    <a:pt x="1725" y="2576"/>
                  </a:lnTo>
                  <a:lnTo>
                    <a:pt x="1725" y="2560"/>
                  </a:lnTo>
                  <a:lnTo>
                    <a:pt x="1790" y="2560"/>
                  </a:lnTo>
                  <a:lnTo>
                    <a:pt x="1790" y="2576"/>
                  </a:lnTo>
                  <a:close/>
                  <a:moveTo>
                    <a:pt x="1677" y="2576"/>
                  </a:moveTo>
                  <a:lnTo>
                    <a:pt x="1613" y="2576"/>
                  </a:lnTo>
                  <a:lnTo>
                    <a:pt x="1613" y="2560"/>
                  </a:lnTo>
                  <a:lnTo>
                    <a:pt x="1677" y="2560"/>
                  </a:lnTo>
                  <a:lnTo>
                    <a:pt x="1677" y="2576"/>
                  </a:lnTo>
                  <a:close/>
                  <a:moveTo>
                    <a:pt x="1565" y="2576"/>
                  </a:moveTo>
                  <a:lnTo>
                    <a:pt x="1501" y="2576"/>
                  </a:lnTo>
                  <a:lnTo>
                    <a:pt x="1501" y="2560"/>
                  </a:lnTo>
                  <a:lnTo>
                    <a:pt x="1565" y="2560"/>
                  </a:lnTo>
                  <a:lnTo>
                    <a:pt x="1565" y="2576"/>
                  </a:lnTo>
                  <a:close/>
                  <a:moveTo>
                    <a:pt x="1453" y="2576"/>
                  </a:moveTo>
                  <a:lnTo>
                    <a:pt x="1389" y="2576"/>
                  </a:lnTo>
                  <a:lnTo>
                    <a:pt x="1389" y="2560"/>
                  </a:lnTo>
                  <a:lnTo>
                    <a:pt x="1453" y="2560"/>
                  </a:lnTo>
                  <a:lnTo>
                    <a:pt x="1453" y="2576"/>
                  </a:lnTo>
                  <a:close/>
                  <a:moveTo>
                    <a:pt x="1341" y="2576"/>
                  </a:moveTo>
                  <a:lnTo>
                    <a:pt x="1277" y="2576"/>
                  </a:lnTo>
                  <a:lnTo>
                    <a:pt x="1277" y="2560"/>
                  </a:lnTo>
                  <a:lnTo>
                    <a:pt x="1341" y="2560"/>
                  </a:lnTo>
                  <a:lnTo>
                    <a:pt x="1341" y="2576"/>
                  </a:lnTo>
                  <a:close/>
                  <a:moveTo>
                    <a:pt x="1229" y="2576"/>
                  </a:moveTo>
                  <a:lnTo>
                    <a:pt x="1165" y="2576"/>
                  </a:lnTo>
                  <a:lnTo>
                    <a:pt x="1165" y="2560"/>
                  </a:lnTo>
                  <a:lnTo>
                    <a:pt x="1229" y="2560"/>
                  </a:lnTo>
                  <a:lnTo>
                    <a:pt x="1229" y="2576"/>
                  </a:lnTo>
                  <a:close/>
                  <a:moveTo>
                    <a:pt x="1117" y="2576"/>
                  </a:moveTo>
                  <a:lnTo>
                    <a:pt x="1053" y="2576"/>
                  </a:lnTo>
                  <a:lnTo>
                    <a:pt x="1053" y="2560"/>
                  </a:lnTo>
                  <a:lnTo>
                    <a:pt x="1117" y="2560"/>
                  </a:lnTo>
                  <a:lnTo>
                    <a:pt x="1117" y="2576"/>
                  </a:lnTo>
                  <a:close/>
                  <a:moveTo>
                    <a:pt x="1005" y="2576"/>
                  </a:moveTo>
                  <a:lnTo>
                    <a:pt x="941" y="2576"/>
                  </a:lnTo>
                  <a:lnTo>
                    <a:pt x="941" y="2560"/>
                  </a:lnTo>
                  <a:lnTo>
                    <a:pt x="1005" y="2560"/>
                  </a:lnTo>
                  <a:lnTo>
                    <a:pt x="1005" y="2576"/>
                  </a:lnTo>
                  <a:close/>
                  <a:moveTo>
                    <a:pt x="893" y="2576"/>
                  </a:moveTo>
                  <a:lnTo>
                    <a:pt x="829" y="2576"/>
                  </a:lnTo>
                  <a:lnTo>
                    <a:pt x="829" y="2560"/>
                  </a:lnTo>
                  <a:lnTo>
                    <a:pt x="893" y="2560"/>
                  </a:lnTo>
                  <a:lnTo>
                    <a:pt x="893" y="2576"/>
                  </a:lnTo>
                  <a:close/>
                  <a:moveTo>
                    <a:pt x="781" y="2576"/>
                  </a:moveTo>
                  <a:lnTo>
                    <a:pt x="716" y="2576"/>
                  </a:lnTo>
                  <a:lnTo>
                    <a:pt x="716" y="2560"/>
                  </a:lnTo>
                  <a:lnTo>
                    <a:pt x="781" y="2560"/>
                  </a:lnTo>
                  <a:lnTo>
                    <a:pt x="781" y="2576"/>
                  </a:lnTo>
                  <a:close/>
                  <a:moveTo>
                    <a:pt x="668" y="2576"/>
                  </a:moveTo>
                  <a:lnTo>
                    <a:pt x="604" y="2576"/>
                  </a:lnTo>
                  <a:lnTo>
                    <a:pt x="604" y="2560"/>
                  </a:lnTo>
                  <a:lnTo>
                    <a:pt x="668" y="2560"/>
                  </a:lnTo>
                  <a:lnTo>
                    <a:pt x="668" y="2576"/>
                  </a:lnTo>
                  <a:close/>
                  <a:moveTo>
                    <a:pt x="556" y="2576"/>
                  </a:moveTo>
                  <a:lnTo>
                    <a:pt x="492" y="2576"/>
                  </a:lnTo>
                  <a:lnTo>
                    <a:pt x="492" y="2560"/>
                  </a:lnTo>
                  <a:lnTo>
                    <a:pt x="556" y="2560"/>
                  </a:lnTo>
                  <a:lnTo>
                    <a:pt x="556" y="2576"/>
                  </a:lnTo>
                  <a:close/>
                  <a:moveTo>
                    <a:pt x="444" y="2576"/>
                  </a:moveTo>
                  <a:lnTo>
                    <a:pt x="435" y="2576"/>
                  </a:lnTo>
                  <a:lnTo>
                    <a:pt x="435" y="2560"/>
                  </a:lnTo>
                  <a:lnTo>
                    <a:pt x="444" y="2560"/>
                  </a:lnTo>
                  <a:lnTo>
                    <a:pt x="444" y="2576"/>
                  </a:lnTo>
                  <a:close/>
                  <a:moveTo>
                    <a:pt x="435" y="2576"/>
                  </a:moveTo>
                  <a:lnTo>
                    <a:pt x="380" y="2571"/>
                  </a:lnTo>
                  <a:lnTo>
                    <a:pt x="381" y="2555"/>
                  </a:lnTo>
                  <a:lnTo>
                    <a:pt x="436" y="2561"/>
                  </a:lnTo>
                  <a:lnTo>
                    <a:pt x="435" y="2576"/>
                  </a:lnTo>
                  <a:close/>
                  <a:moveTo>
                    <a:pt x="331" y="2562"/>
                  </a:moveTo>
                  <a:lnTo>
                    <a:pt x="270" y="2543"/>
                  </a:lnTo>
                  <a:lnTo>
                    <a:pt x="275" y="2528"/>
                  </a:lnTo>
                  <a:lnTo>
                    <a:pt x="336" y="2547"/>
                  </a:lnTo>
                  <a:lnTo>
                    <a:pt x="331" y="2562"/>
                  </a:lnTo>
                  <a:close/>
                  <a:moveTo>
                    <a:pt x="226" y="2520"/>
                  </a:moveTo>
                  <a:lnTo>
                    <a:pt x="193" y="2503"/>
                  </a:lnTo>
                  <a:cubicBezTo>
                    <a:pt x="192" y="2502"/>
                    <a:pt x="192" y="2502"/>
                    <a:pt x="191" y="2502"/>
                  </a:cubicBezTo>
                  <a:lnTo>
                    <a:pt x="171" y="2485"/>
                  </a:lnTo>
                  <a:lnTo>
                    <a:pt x="181" y="2472"/>
                  </a:lnTo>
                  <a:lnTo>
                    <a:pt x="202" y="2489"/>
                  </a:lnTo>
                  <a:lnTo>
                    <a:pt x="200" y="2488"/>
                  </a:lnTo>
                  <a:lnTo>
                    <a:pt x="233" y="2506"/>
                  </a:lnTo>
                  <a:lnTo>
                    <a:pt x="226" y="2520"/>
                  </a:lnTo>
                  <a:close/>
                  <a:moveTo>
                    <a:pt x="134" y="2454"/>
                  </a:moveTo>
                  <a:lnTo>
                    <a:pt x="128" y="2450"/>
                  </a:lnTo>
                  <a:cubicBezTo>
                    <a:pt x="128" y="2449"/>
                    <a:pt x="128" y="2449"/>
                    <a:pt x="127" y="2449"/>
                  </a:cubicBezTo>
                  <a:lnTo>
                    <a:pt x="91" y="2405"/>
                  </a:lnTo>
                  <a:lnTo>
                    <a:pt x="103" y="2394"/>
                  </a:lnTo>
                  <a:lnTo>
                    <a:pt x="140" y="2438"/>
                  </a:lnTo>
                  <a:lnTo>
                    <a:pt x="139" y="2437"/>
                  </a:lnTo>
                  <a:lnTo>
                    <a:pt x="144" y="2442"/>
                  </a:lnTo>
                  <a:lnTo>
                    <a:pt x="134" y="2454"/>
                  </a:lnTo>
                  <a:close/>
                  <a:moveTo>
                    <a:pt x="63" y="2364"/>
                  </a:moveTo>
                  <a:lnTo>
                    <a:pt x="35" y="2312"/>
                  </a:lnTo>
                  <a:cubicBezTo>
                    <a:pt x="35" y="2312"/>
                    <a:pt x="35" y="2311"/>
                    <a:pt x="35" y="2311"/>
                  </a:cubicBezTo>
                  <a:lnTo>
                    <a:pt x="33" y="2306"/>
                  </a:lnTo>
                  <a:lnTo>
                    <a:pt x="48" y="2301"/>
                  </a:lnTo>
                  <a:lnTo>
                    <a:pt x="50" y="2306"/>
                  </a:lnTo>
                  <a:lnTo>
                    <a:pt x="50" y="2305"/>
                  </a:lnTo>
                  <a:lnTo>
                    <a:pt x="77" y="2356"/>
                  </a:lnTo>
                  <a:lnTo>
                    <a:pt x="63" y="2364"/>
                  </a:lnTo>
                  <a:close/>
                  <a:moveTo>
                    <a:pt x="19" y="2260"/>
                  </a:moveTo>
                  <a:lnTo>
                    <a:pt x="10" y="2231"/>
                  </a:lnTo>
                  <a:cubicBezTo>
                    <a:pt x="10" y="2230"/>
                    <a:pt x="10" y="2230"/>
                    <a:pt x="10" y="2229"/>
                  </a:cubicBezTo>
                  <a:lnTo>
                    <a:pt x="6" y="2196"/>
                  </a:lnTo>
                  <a:lnTo>
                    <a:pt x="22" y="2194"/>
                  </a:lnTo>
                  <a:lnTo>
                    <a:pt x="25" y="2228"/>
                  </a:lnTo>
                  <a:lnTo>
                    <a:pt x="25" y="2226"/>
                  </a:lnTo>
                  <a:lnTo>
                    <a:pt x="34" y="2255"/>
                  </a:lnTo>
                  <a:lnTo>
                    <a:pt x="19" y="2260"/>
                  </a:lnTo>
                  <a:close/>
                  <a:moveTo>
                    <a:pt x="1" y="2148"/>
                  </a:moveTo>
                  <a:lnTo>
                    <a:pt x="1" y="2143"/>
                  </a:lnTo>
                  <a:lnTo>
                    <a:pt x="16" y="2142"/>
                  </a:lnTo>
                  <a:lnTo>
                    <a:pt x="17" y="2146"/>
                  </a:lnTo>
                  <a:lnTo>
                    <a:pt x="1" y="2148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2" name="Freeform 34"/>
            <p:cNvSpPr>
              <a:spLocks noEditPoints="1"/>
            </p:cNvSpPr>
            <p:nvPr/>
          </p:nvSpPr>
          <p:spPr bwMode="auto">
            <a:xfrm>
              <a:off x="2026" y="2108"/>
              <a:ext cx="870" cy="829"/>
            </a:xfrm>
            <a:custGeom>
              <a:avLst/>
              <a:gdLst>
                <a:gd name="T0" fmla="*/ 5 w 2704"/>
                <a:gd name="T1" fmla="*/ 653 h 2576"/>
                <a:gd name="T2" fmla="*/ 5 w 2704"/>
                <a:gd name="T3" fmla="*/ 561 h 2576"/>
                <a:gd name="T4" fmla="*/ 0 w 2704"/>
                <a:gd name="T5" fmla="*/ 489 h 2576"/>
                <a:gd name="T6" fmla="*/ 0 w 2704"/>
                <a:gd name="T7" fmla="*/ 437 h 2576"/>
                <a:gd name="T8" fmla="*/ 0 w 2704"/>
                <a:gd name="T9" fmla="*/ 401 h 2576"/>
                <a:gd name="T10" fmla="*/ 5 w 2704"/>
                <a:gd name="T11" fmla="*/ 329 h 2576"/>
                <a:gd name="T12" fmla="*/ 5 w 2704"/>
                <a:gd name="T13" fmla="*/ 236 h 2576"/>
                <a:gd name="T14" fmla="*/ 0 w 2704"/>
                <a:gd name="T15" fmla="*/ 164 h 2576"/>
                <a:gd name="T16" fmla="*/ 5 w 2704"/>
                <a:gd name="T17" fmla="*/ 148 h 2576"/>
                <a:gd name="T18" fmla="*/ 24 w 2704"/>
                <a:gd name="T19" fmla="*/ 61 h 2576"/>
                <a:gd name="T20" fmla="*/ 41 w 2704"/>
                <a:gd name="T21" fmla="*/ 41 h 2576"/>
                <a:gd name="T22" fmla="*/ 85 w 2704"/>
                <a:gd name="T23" fmla="*/ 18 h 2576"/>
                <a:gd name="T24" fmla="*/ 113 w 2704"/>
                <a:gd name="T25" fmla="*/ 8 h 2576"/>
                <a:gd name="T26" fmla="*/ 153 w 2704"/>
                <a:gd name="T27" fmla="*/ 0 h 2576"/>
                <a:gd name="T28" fmla="*/ 205 w 2704"/>
                <a:gd name="T29" fmla="*/ 0 h 2576"/>
                <a:gd name="T30" fmla="*/ 241 w 2704"/>
                <a:gd name="T31" fmla="*/ 0 h 2576"/>
                <a:gd name="T32" fmla="*/ 313 w 2704"/>
                <a:gd name="T33" fmla="*/ 5 h 2576"/>
                <a:gd name="T34" fmla="*/ 406 w 2704"/>
                <a:gd name="T35" fmla="*/ 5 h 2576"/>
                <a:gd name="T36" fmla="*/ 478 w 2704"/>
                <a:gd name="T37" fmla="*/ 0 h 2576"/>
                <a:gd name="T38" fmla="*/ 530 w 2704"/>
                <a:gd name="T39" fmla="*/ 0 h 2576"/>
                <a:gd name="T40" fmla="*/ 566 w 2704"/>
                <a:gd name="T41" fmla="*/ 0 h 2576"/>
                <a:gd name="T42" fmla="*/ 638 w 2704"/>
                <a:gd name="T43" fmla="*/ 5 h 2576"/>
                <a:gd name="T44" fmla="*/ 730 w 2704"/>
                <a:gd name="T45" fmla="*/ 5 h 2576"/>
                <a:gd name="T46" fmla="*/ 758 w 2704"/>
                <a:gd name="T47" fmla="*/ 3 h 2576"/>
                <a:gd name="T48" fmla="*/ 785 w 2704"/>
                <a:gd name="T49" fmla="*/ 11 h 2576"/>
                <a:gd name="T50" fmla="*/ 829 w 2704"/>
                <a:gd name="T51" fmla="*/ 41 h 2576"/>
                <a:gd name="T52" fmla="*/ 846 w 2704"/>
                <a:gd name="T53" fmla="*/ 61 h 2576"/>
                <a:gd name="T54" fmla="*/ 859 w 2704"/>
                <a:gd name="T55" fmla="*/ 86 h 2576"/>
                <a:gd name="T56" fmla="*/ 870 w 2704"/>
                <a:gd name="T57" fmla="*/ 140 h 2576"/>
                <a:gd name="T58" fmla="*/ 870 w 2704"/>
                <a:gd name="T59" fmla="*/ 157 h 2576"/>
                <a:gd name="T60" fmla="*/ 870 w 2704"/>
                <a:gd name="T61" fmla="*/ 193 h 2576"/>
                <a:gd name="T62" fmla="*/ 865 w 2704"/>
                <a:gd name="T63" fmla="*/ 265 h 2576"/>
                <a:gd name="T64" fmla="*/ 865 w 2704"/>
                <a:gd name="T65" fmla="*/ 358 h 2576"/>
                <a:gd name="T66" fmla="*/ 870 w 2704"/>
                <a:gd name="T67" fmla="*/ 430 h 2576"/>
                <a:gd name="T68" fmla="*/ 870 w 2704"/>
                <a:gd name="T69" fmla="*/ 482 h 2576"/>
                <a:gd name="T70" fmla="*/ 870 w 2704"/>
                <a:gd name="T71" fmla="*/ 518 h 2576"/>
                <a:gd name="T72" fmla="*/ 865 w 2704"/>
                <a:gd name="T73" fmla="*/ 590 h 2576"/>
                <a:gd name="T74" fmla="*/ 865 w 2704"/>
                <a:gd name="T75" fmla="*/ 683 h 2576"/>
                <a:gd name="T76" fmla="*/ 862 w 2704"/>
                <a:gd name="T77" fmla="*/ 717 h 2576"/>
                <a:gd name="T78" fmla="*/ 854 w 2704"/>
                <a:gd name="T79" fmla="*/ 742 h 2576"/>
                <a:gd name="T80" fmla="*/ 842 w 2704"/>
                <a:gd name="T81" fmla="*/ 765 h 2576"/>
                <a:gd name="T82" fmla="*/ 805 w 2704"/>
                <a:gd name="T83" fmla="*/ 801 h 2576"/>
                <a:gd name="T84" fmla="*/ 783 w 2704"/>
                <a:gd name="T85" fmla="*/ 813 h 2576"/>
                <a:gd name="T86" fmla="*/ 699 w 2704"/>
                <a:gd name="T87" fmla="*/ 829 h 2576"/>
                <a:gd name="T88" fmla="*/ 648 w 2704"/>
                <a:gd name="T89" fmla="*/ 829 h 2576"/>
                <a:gd name="T90" fmla="*/ 612 w 2704"/>
                <a:gd name="T91" fmla="*/ 829 h 2576"/>
                <a:gd name="T92" fmla="*/ 540 w 2704"/>
                <a:gd name="T93" fmla="*/ 824 h 2576"/>
                <a:gd name="T94" fmla="*/ 447 w 2704"/>
                <a:gd name="T95" fmla="*/ 824 h 2576"/>
                <a:gd name="T96" fmla="*/ 375 w 2704"/>
                <a:gd name="T97" fmla="*/ 829 h 2576"/>
                <a:gd name="T98" fmla="*/ 323 w 2704"/>
                <a:gd name="T99" fmla="*/ 829 h 2576"/>
                <a:gd name="T100" fmla="*/ 287 w 2704"/>
                <a:gd name="T101" fmla="*/ 829 h 2576"/>
                <a:gd name="T102" fmla="*/ 215 w 2704"/>
                <a:gd name="T103" fmla="*/ 824 h 2576"/>
                <a:gd name="T104" fmla="*/ 140 w 2704"/>
                <a:gd name="T105" fmla="*/ 824 h 2576"/>
                <a:gd name="T106" fmla="*/ 87 w 2704"/>
                <a:gd name="T107" fmla="*/ 818 h 2576"/>
                <a:gd name="T108" fmla="*/ 65 w 2704"/>
                <a:gd name="T109" fmla="*/ 801 h 2576"/>
                <a:gd name="T110" fmla="*/ 45 w 2704"/>
                <a:gd name="T111" fmla="*/ 785 h 2576"/>
                <a:gd name="T112" fmla="*/ 16 w 2704"/>
                <a:gd name="T113" fmla="*/ 742 h 2576"/>
                <a:gd name="T114" fmla="*/ 8 w 2704"/>
                <a:gd name="T115" fmla="*/ 717 h 2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04"/>
                <a:gd name="T175" fmla="*/ 0 h 2576"/>
                <a:gd name="T176" fmla="*/ 2704 w 2704"/>
                <a:gd name="T177" fmla="*/ 2576 h 2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04" h="2576">
                  <a:moveTo>
                    <a:pt x="0" y="2142"/>
                  </a:moveTo>
                  <a:lnTo>
                    <a:pt x="0" y="2078"/>
                  </a:lnTo>
                  <a:lnTo>
                    <a:pt x="16" y="2078"/>
                  </a:lnTo>
                  <a:lnTo>
                    <a:pt x="16" y="2142"/>
                  </a:lnTo>
                  <a:lnTo>
                    <a:pt x="0" y="2142"/>
                  </a:lnTo>
                  <a:close/>
                  <a:moveTo>
                    <a:pt x="0" y="2030"/>
                  </a:moveTo>
                  <a:lnTo>
                    <a:pt x="0" y="1966"/>
                  </a:lnTo>
                  <a:lnTo>
                    <a:pt x="16" y="1966"/>
                  </a:lnTo>
                  <a:lnTo>
                    <a:pt x="16" y="2030"/>
                  </a:lnTo>
                  <a:lnTo>
                    <a:pt x="0" y="2030"/>
                  </a:lnTo>
                  <a:close/>
                  <a:moveTo>
                    <a:pt x="0" y="1918"/>
                  </a:moveTo>
                  <a:lnTo>
                    <a:pt x="0" y="1854"/>
                  </a:lnTo>
                  <a:lnTo>
                    <a:pt x="16" y="1854"/>
                  </a:lnTo>
                  <a:lnTo>
                    <a:pt x="16" y="1918"/>
                  </a:lnTo>
                  <a:lnTo>
                    <a:pt x="0" y="1918"/>
                  </a:lnTo>
                  <a:close/>
                  <a:moveTo>
                    <a:pt x="0" y="1806"/>
                  </a:moveTo>
                  <a:lnTo>
                    <a:pt x="0" y="1742"/>
                  </a:lnTo>
                  <a:lnTo>
                    <a:pt x="16" y="1742"/>
                  </a:lnTo>
                  <a:lnTo>
                    <a:pt x="16" y="1806"/>
                  </a:lnTo>
                  <a:lnTo>
                    <a:pt x="0" y="1806"/>
                  </a:lnTo>
                  <a:close/>
                  <a:moveTo>
                    <a:pt x="0" y="1694"/>
                  </a:moveTo>
                  <a:lnTo>
                    <a:pt x="0" y="1630"/>
                  </a:lnTo>
                  <a:lnTo>
                    <a:pt x="16" y="1630"/>
                  </a:lnTo>
                  <a:lnTo>
                    <a:pt x="16" y="1694"/>
                  </a:lnTo>
                  <a:lnTo>
                    <a:pt x="0" y="1694"/>
                  </a:lnTo>
                  <a:close/>
                  <a:moveTo>
                    <a:pt x="0" y="1582"/>
                  </a:moveTo>
                  <a:lnTo>
                    <a:pt x="0" y="1518"/>
                  </a:lnTo>
                  <a:lnTo>
                    <a:pt x="16" y="1518"/>
                  </a:lnTo>
                  <a:lnTo>
                    <a:pt x="16" y="1582"/>
                  </a:lnTo>
                  <a:lnTo>
                    <a:pt x="0" y="1582"/>
                  </a:lnTo>
                  <a:close/>
                  <a:moveTo>
                    <a:pt x="0" y="1470"/>
                  </a:moveTo>
                  <a:lnTo>
                    <a:pt x="0" y="1406"/>
                  </a:lnTo>
                  <a:lnTo>
                    <a:pt x="16" y="1406"/>
                  </a:lnTo>
                  <a:lnTo>
                    <a:pt x="16" y="1470"/>
                  </a:lnTo>
                  <a:lnTo>
                    <a:pt x="0" y="1470"/>
                  </a:lnTo>
                  <a:close/>
                  <a:moveTo>
                    <a:pt x="0" y="1358"/>
                  </a:moveTo>
                  <a:lnTo>
                    <a:pt x="0" y="1294"/>
                  </a:lnTo>
                  <a:lnTo>
                    <a:pt x="16" y="1294"/>
                  </a:lnTo>
                  <a:lnTo>
                    <a:pt x="16" y="1358"/>
                  </a:lnTo>
                  <a:lnTo>
                    <a:pt x="0" y="1358"/>
                  </a:lnTo>
                  <a:close/>
                  <a:moveTo>
                    <a:pt x="0" y="1246"/>
                  </a:moveTo>
                  <a:lnTo>
                    <a:pt x="0" y="1182"/>
                  </a:lnTo>
                  <a:lnTo>
                    <a:pt x="16" y="1182"/>
                  </a:lnTo>
                  <a:lnTo>
                    <a:pt x="16" y="1246"/>
                  </a:lnTo>
                  <a:lnTo>
                    <a:pt x="0" y="1246"/>
                  </a:lnTo>
                  <a:close/>
                  <a:moveTo>
                    <a:pt x="0" y="1133"/>
                  </a:moveTo>
                  <a:lnTo>
                    <a:pt x="0" y="1069"/>
                  </a:lnTo>
                  <a:lnTo>
                    <a:pt x="16" y="1069"/>
                  </a:lnTo>
                  <a:lnTo>
                    <a:pt x="16" y="1133"/>
                  </a:lnTo>
                  <a:lnTo>
                    <a:pt x="0" y="1133"/>
                  </a:lnTo>
                  <a:close/>
                  <a:moveTo>
                    <a:pt x="0" y="1021"/>
                  </a:moveTo>
                  <a:lnTo>
                    <a:pt x="0" y="957"/>
                  </a:lnTo>
                  <a:lnTo>
                    <a:pt x="16" y="957"/>
                  </a:lnTo>
                  <a:lnTo>
                    <a:pt x="16" y="1021"/>
                  </a:lnTo>
                  <a:lnTo>
                    <a:pt x="0" y="1021"/>
                  </a:lnTo>
                  <a:close/>
                  <a:moveTo>
                    <a:pt x="0" y="909"/>
                  </a:moveTo>
                  <a:lnTo>
                    <a:pt x="0" y="845"/>
                  </a:lnTo>
                  <a:lnTo>
                    <a:pt x="16" y="845"/>
                  </a:lnTo>
                  <a:lnTo>
                    <a:pt x="16" y="909"/>
                  </a:lnTo>
                  <a:lnTo>
                    <a:pt x="0" y="909"/>
                  </a:lnTo>
                  <a:close/>
                  <a:moveTo>
                    <a:pt x="0" y="797"/>
                  </a:moveTo>
                  <a:lnTo>
                    <a:pt x="0" y="733"/>
                  </a:lnTo>
                  <a:lnTo>
                    <a:pt x="16" y="733"/>
                  </a:lnTo>
                  <a:lnTo>
                    <a:pt x="16" y="797"/>
                  </a:lnTo>
                  <a:lnTo>
                    <a:pt x="0" y="797"/>
                  </a:lnTo>
                  <a:close/>
                  <a:moveTo>
                    <a:pt x="0" y="685"/>
                  </a:moveTo>
                  <a:lnTo>
                    <a:pt x="0" y="621"/>
                  </a:lnTo>
                  <a:lnTo>
                    <a:pt x="16" y="621"/>
                  </a:lnTo>
                  <a:lnTo>
                    <a:pt x="16" y="685"/>
                  </a:lnTo>
                  <a:lnTo>
                    <a:pt x="0" y="685"/>
                  </a:lnTo>
                  <a:close/>
                  <a:moveTo>
                    <a:pt x="0" y="573"/>
                  </a:moveTo>
                  <a:lnTo>
                    <a:pt x="0" y="509"/>
                  </a:lnTo>
                  <a:lnTo>
                    <a:pt x="16" y="509"/>
                  </a:lnTo>
                  <a:lnTo>
                    <a:pt x="16" y="573"/>
                  </a:lnTo>
                  <a:lnTo>
                    <a:pt x="0" y="573"/>
                  </a:lnTo>
                  <a:close/>
                  <a:moveTo>
                    <a:pt x="0" y="461"/>
                  </a:moveTo>
                  <a:lnTo>
                    <a:pt x="0" y="435"/>
                  </a:lnTo>
                  <a:lnTo>
                    <a:pt x="5" y="396"/>
                  </a:lnTo>
                  <a:lnTo>
                    <a:pt x="20" y="398"/>
                  </a:lnTo>
                  <a:lnTo>
                    <a:pt x="16" y="435"/>
                  </a:lnTo>
                  <a:lnTo>
                    <a:pt x="16" y="461"/>
                  </a:lnTo>
                  <a:lnTo>
                    <a:pt x="0" y="461"/>
                  </a:lnTo>
                  <a:close/>
                  <a:moveTo>
                    <a:pt x="10" y="347"/>
                  </a:moveTo>
                  <a:lnTo>
                    <a:pt x="29" y="286"/>
                  </a:lnTo>
                  <a:lnTo>
                    <a:pt x="44" y="290"/>
                  </a:lnTo>
                  <a:lnTo>
                    <a:pt x="25" y="352"/>
                  </a:lnTo>
                  <a:lnTo>
                    <a:pt x="10" y="347"/>
                  </a:lnTo>
                  <a:close/>
                  <a:moveTo>
                    <a:pt x="49" y="240"/>
                  </a:moveTo>
                  <a:lnTo>
                    <a:pt x="74" y="193"/>
                  </a:lnTo>
                  <a:cubicBezTo>
                    <a:pt x="75" y="192"/>
                    <a:pt x="75" y="192"/>
                    <a:pt x="75" y="191"/>
                  </a:cubicBezTo>
                  <a:lnTo>
                    <a:pt x="82" y="184"/>
                  </a:lnTo>
                  <a:lnTo>
                    <a:pt x="94" y="194"/>
                  </a:lnTo>
                  <a:lnTo>
                    <a:pt x="88" y="202"/>
                  </a:lnTo>
                  <a:lnTo>
                    <a:pt x="89" y="200"/>
                  </a:lnTo>
                  <a:lnTo>
                    <a:pt x="63" y="248"/>
                  </a:lnTo>
                  <a:lnTo>
                    <a:pt x="49" y="240"/>
                  </a:lnTo>
                  <a:close/>
                  <a:moveTo>
                    <a:pt x="112" y="147"/>
                  </a:moveTo>
                  <a:lnTo>
                    <a:pt x="127" y="128"/>
                  </a:lnTo>
                  <a:cubicBezTo>
                    <a:pt x="128" y="128"/>
                    <a:pt x="128" y="128"/>
                    <a:pt x="128" y="127"/>
                  </a:cubicBezTo>
                  <a:lnTo>
                    <a:pt x="159" y="102"/>
                  </a:lnTo>
                  <a:lnTo>
                    <a:pt x="170" y="114"/>
                  </a:lnTo>
                  <a:lnTo>
                    <a:pt x="139" y="140"/>
                  </a:lnTo>
                  <a:lnTo>
                    <a:pt x="140" y="139"/>
                  </a:lnTo>
                  <a:lnTo>
                    <a:pt x="125" y="157"/>
                  </a:lnTo>
                  <a:lnTo>
                    <a:pt x="112" y="147"/>
                  </a:lnTo>
                  <a:close/>
                  <a:moveTo>
                    <a:pt x="199" y="71"/>
                  </a:moveTo>
                  <a:lnTo>
                    <a:pt x="255" y="41"/>
                  </a:lnTo>
                  <a:lnTo>
                    <a:pt x="263" y="55"/>
                  </a:lnTo>
                  <a:lnTo>
                    <a:pt x="206" y="85"/>
                  </a:lnTo>
                  <a:lnTo>
                    <a:pt x="199" y="71"/>
                  </a:lnTo>
                  <a:close/>
                  <a:moveTo>
                    <a:pt x="301" y="24"/>
                  </a:moveTo>
                  <a:lnTo>
                    <a:pt x="347" y="10"/>
                  </a:lnTo>
                  <a:cubicBezTo>
                    <a:pt x="348" y="10"/>
                    <a:pt x="348" y="10"/>
                    <a:pt x="349" y="10"/>
                  </a:cubicBezTo>
                  <a:lnTo>
                    <a:pt x="365" y="8"/>
                  </a:lnTo>
                  <a:lnTo>
                    <a:pt x="367" y="24"/>
                  </a:lnTo>
                  <a:lnTo>
                    <a:pt x="350" y="25"/>
                  </a:lnTo>
                  <a:lnTo>
                    <a:pt x="352" y="25"/>
                  </a:lnTo>
                  <a:lnTo>
                    <a:pt x="306" y="39"/>
                  </a:lnTo>
                  <a:lnTo>
                    <a:pt x="301" y="24"/>
                  </a:lnTo>
                  <a:close/>
                  <a:moveTo>
                    <a:pt x="413" y="3"/>
                  </a:moveTo>
                  <a:lnTo>
                    <a:pt x="435" y="1"/>
                  </a:lnTo>
                  <a:lnTo>
                    <a:pt x="436" y="16"/>
                  </a:lnTo>
                  <a:lnTo>
                    <a:pt x="414" y="19"/>
                  </a:lnTo>
                  <a:lnTo>
                    <a:pt x="413" y="3"/>
                  </a:lnTo>
                  <a:close/>
                  <a:moveTo>
                    <a:pt x="435" y="0"/>
                  </a:moveTo>
                  <a:lnTo>
                    <a:pt x="477" y="0"/>
                  </a:lnTo>
                  <a:lnTo>
                    <a:pt x="477" y="16"/>
                  </a:lnTo>
                  <a:lnTo>
                    <a:pt x="435" y="16"/>
                  </a:lnTo>
                  <a:lnTo>
                    <a:pt x="435" y="0"/>
                  </a:lnTo>
                  <a:close/>
                  <a:moveTo>
                    <a:pt x="525" y="0"/>
                  </a:moveTo>
                  <a:lnTo>
                    <a:pt x="590" y="0"/>
                  </a:lnTo>
                  <a:lnTo>
                    <a:pt x="590" y="16"/>
                  </a:lnTo>
                  <a:lnTo>
                    <a:pt x="525" y="16"/>
                  </a:lnTo>
                  <a:lnTo>
                    <a:pt x="525" y="0"/>
                  </a:lnTo>
                  <a:close/>
                  <a:moveTo>
                    <a:pt x="638" y="0"/>
                  </a:moveTo>
                  <a:lnTo>
                    <a:pt x="702" y="0"/>
                  </a:lnTo>
                  <a:lnTo>
                    <a:pt x="702" y="16"/>
                  </a:lnTo>
                  <a:lnTo>
                    <a:pt x="638" y="16"/>
                  </a:lnTo>
                  <a:lnTo>
                    <a:pt x="638" y="0"/>
                  </a:lnTo>
                  <a:close/>
                  <a:moveTo>
                    <a:pt x="750" y="0"/>
                  </a:moveTo>
                  <a:lnTo>
                    <a:pt x="814" y="0"/>
                  </a:lnTo>
                  <a:lnTo>
                    <a:pt x="814" y="16"/>
                  </a:lnTo>
                  <a:lnTo>
                    <a:pt x="750" y="16"/>
                  </a:lnTo>
                  <a:lnTo>
                    <a:pt x="750" y="0"/>
                  </a:lnTo>
                  <a:close/>
                  <a:moveTo>
                    <a:pt x="862" y="0"/>
                  </a:moveTo>
                  <a:lnTo>
                    <a:pt x="926" y="0"/>
                  </a:lnTo>
                  <a:lnTo>
                    <a:pt x="926" y="16"/>
                  </a:lnTo>
                  <a:lnTo>
                    <a:pt x="862" y="16"/>
                  </a:lnTo>
                  <a:lnTo>
                    <a:pt x="862" y="0"/>
                  </a:lnTo>
                  <a:close/>
                  <a:moveTo>
                    <a:pt x="974" y="0"/>
                  </a:moveTo>
                  <a:lnTo>
                    <a:pt x="1038" y="0"/>
                  </a:lnTo>
                  <a:lnTo>
                    <a:pt x="1038" y="16"/>
                  </a:lnTo>
                  <a:lnTo>
                    <a:pt x="974" y="16"/>
                  </a:lnTo>
                  <a:lnTo>
                    <a:pt x="974" y="0"/>
                  </a:lnTo>
                  <a:close/>
                  <a:moveTo>
                    <a:pt x="1086" y="0"/>
                  </a:moveTo>
                  <a:lnTo>
                    <a:pt x="1150" y="0"/>
                  </a:lnTo>
                  <a:lnTo>
                    <a:pt x="1150" y="16"/>
                  </a:lnTo>
                  <a:lnTo>
                    <a:pt x="1086" y="16"/>
                  </a:lnTo>
                  <a:lnTo>
                    <a:pt x="1086" y="0"/>
                  </a:lnTo>
                  <a:close/>
                  <a:moveTo>
                    <a:pt x="1198" y="0"/>
                  </a:moveTo>
                  <a:lnTo>
                    <a:pt x="1262" y="0"/>
                  </a:lnTo>
                  <a:lnTo>
                    <a:pt x="1262" y="16"/>
                  </a:lnTo>
                  <a:lnTo>
                    <a:pt x="1198" y="16"/>
                  </a:lnTo>
                  <a:lnTo>
                    <a:pt x="1198" y="0"/>
                  </a:lnTo>
                  <a:close/>
                  <a:moveTo>
                    <a:pt x="1310" y="0"/>
                  </a:moveTo>
                  <a:lnTo>
                    <a:pt x="1374" y="0"/>
                  </a:lnTo>
                  <a:lnTo>
                    <a:pt x="1374" y="16"/>
                  </a:lnTo>
                  <a:lnTo>
                    <a:pt x="1310" y="16"/>
                  </a:lnTo>
                  <a:lnTo>
                    <a:pt x="1310" y="0"/>
                  </a:lnTo>
                  <a:close/>
                  <a:moveTo>
                    <a:pt x="1422" y="0"/>
                  </a:moveTo>
                  <a:lnTo>
                    <a:pt x="1486" y="0"/>
                  </a:lnTo>
                  <a:lnTo>
                    <a:pt x="1486" y="16"/>
                  </a:lnTo>
                  <a:lnTo>
                    <a:pt x="1422" y="16"/>
                  </a:lnTo>
                  <a:lnTo>
                    <a:pt x="1422" y="0"/>
                  </a:lnTo>
                  <a:close/>
                  <a:moveTo>
                    <a:pt x="1534" y="0"/>
                  </a:moveTo>
                  <a:lnTo>
                    <a:pt x="1599" y="0"/>
                  </a:lnTo>
                  <a:lnTo>
                    <a:pt x="1599" y="16"/>
                  </a:lnTo>
                  <a:lnTo>
                    <a:pt x="1534" y="16"/>
                  </a:lnTo>
                  <a:lnTo>
                    <a:pt x="1534" y="0"/>
                  </a:lnTo>
                  <a:close/>
                  <a:moveTo>
                    <a:pt x="1647" y="0"/>
                  </a:moveTo>
                  <a:lnTo>
                    <a:pt x="1711" y="0"/>
                  </a:lnTo>
                  <a:lnTo>
                    <a:pt x="1711" y="16"/>
                  </a:lnTo>
                  <a:lnTo>
                    <a:pt x="1647" y="16"/>
                  </a:lnTo>
                  <a:lnTo>
                    <a:pt x="1647" y="0"/>
                  </a:lnTo>
                  <a:close/>
                  <a:moveTo>
                    <a:pt x="1759" y="0"/>
                  </a:moveTo>
                  <a:lnTo>
                    <a:pt x="1823" y="0"/>
                  </a:lnTo>
                  <a:lnTo>
                    <a:pt x="1823" y="16"/>
                  </a:lnTo>
                  <a:lnTo>
                    <a:pt x="1759" y="16"/>
                  </a:lnTo>
                  <a:lnTo>
                    <a:pt x="1759" y="0"/>
                  </a:lnTo>
                  <a:close/>
                  <a:moveTo>
                    <a:pt x="1871" y="0"/>
                  </a:moveTo>
                  <a:lnTo>
                    <a:pt x="1935" y="0"/>
                  </a:lnTo>
                  <a:lnTo>
                    <a:pt x="1935" y="16"/>
                  </a:lnTo>
                  <a:lnTo>
                    <a:pt x="1871" y="16"/>
                  </a:lnTo>
                  <a:lnTo>
                    <a:pt x="1871" y="0"/>
                  </a:lnTo>
                  <a:close/>
                  <a:moveTo>
                    <a:pt x="1983" y="0"/>
                  </a:moveTo>
                  <a:lnTo>
                    <a:pt x="2047" y="0"/>
                  </a:lnTo>
                  <a:lnTo>
                    <a:pt x="2047" y="16"/>
                  </a:lnTo>
                  <a:lnTo>
                    <a:pt x="1983" y="16"/>
                  </a:lnTo>
                  <a:lnTo>
                    <a:pt x="1983" y="0"/>
                  </a:lnTo>
                  <a:close/>
                  <a:moveTo>
                    <a:pt x="2095" y="0"/>
                  </a:moveTo>
                  <a:lnTo>
                    <a:pt x="2159" y="0"/>
                  </a:lnTo>
                  <a:lnTo>
                    <a:pt x="2159" y="16"/>
                  </a:lnTo>
                  <a:lnTo>
                    <a:pt x="2095" y="16"/>
                  </a:lnTo>
                  <a:lnTo>
                    <a:pt x="2095" y="0"/>
                  </a:lnTo>
                  <a:close/>
                  <a:moveTo>
                    <a:pt x="2207" y="0"/>
                  </a:moveTo>
                  <a:lnTo>
                    <a:pt x="2270" y="0"/>
                  </a:lnTo>
                  <a:lnTo>
                    <a:pt x="2270" y="16"/>
                  </a:lnTo>
                  <a:lnTo>
                    <a:pt x="2207" y="16"/>
                  </a:lnTo>
                  <a:lnTo>
                    <a:pt x="2207" y="0"/>
                  </a:lnTo>
                  <a:close/>
                  <a:moveTo>
                    <a:pt x="2271" y="1"/>
                  </a:moveTo>
                  <a:lnTo>
                    <a:pt x="2272" y="1"/>
                  </a:lnTo>
                  <a:lnTo>
                    <a:pt x="2270" y="17"/>
                  </a:lnTo>
                  <a:lnTo>
                    <a:pt x="2270" y="16"/>
                  </a:lnTo>
                  <a:lnTo>
                    <a:pt x="2271" y="1"/>
                  </a:lnTo>
                  <a:close/>
                  <a:moveTo>
                    <a:pt x="2320" y="6"/>
                  </a:moveTo>
                  <a:lnTo>
                    <a:pt x="2357" y="10"/>
                  </a:lnTo>
                  <a:cubicBezTo>
                    <a:pt x="2358" y="10"/>
                    <a:pt x="2358" y="10"/>
                    <a:pt x="2359" y="10"/>
                  </a:cubicBezTo>
                  <a:lnTo>
                    <a:pt x="2384" y="18"/>
                  </a:lnTo>
                  <a:lnTo>
                    <a:pt x="2379" y="33"/>
                  </a:lnTo>
                  <a:lnTo>
                    <a:pt x="2354" y="25"/>
                  </a:lnTo>
                  <a:lnTo>
                    <a:pt x="2356" y="25"/>
                  </a:lnTo>
                  <a:lnTo>
                    <a:pt x="2318" y="22"/>
                  </a:lnTo>
                  <a:lnTo>
                    <a:pt x="2320" y="6"/>
                  </a:lnTo>
                  <a:close/>
                  <a:moveTo>
                    <a:pt x="2430" y="32"/>
                  </a:moveTo>
                  <a:lnTo>
                    <a:pt x="2439" y="35"/>
                  </a:lnTo>
                  <a:cubicBezTo>
                    <a:pt x="2439" y="35"/>
                    <a:pt x="2440" y="35"/>
                    <a:pt x="2440" y="35"/>
                  </a:cubicBezTo>
                  <a:lnTo>
                    <a:pt x="2488" y="61"/>
                  </a:lnTo>
                  <a:lnTo>
                    <a:pt x="2481" y="76"/>
                  </a:lnTo>
                  <a:lnTo>
                    <a:pt x="2433" y="50"/>
                  </a:lnTo>
                  <a:lnTo>
                    <a:pt x="2434" y="50"/>
                  </a:lnTo>
                  <a:lnTo>
                    <a:pt x="2425" y="47"/>
                  </a:lnTo>
                  <a:lnTo>
                    <a:pt x="2430" y="32"/>
                  </a:lnTo>
                  <a:close/>
                  <a:moveTo>
                    <a:pt x="2530" y="89"/>
                  </a:moveTo>
                  <a:lnTo>
                    <a:pt x="2577" y="127"/>
                  </a:lnTo>
                  <a:cubicBezTo>
                    <a:pt x="2577" y="128"/>
                    <a:pt x="2577" y="128"/>
                    <a:pt x="2578" y="128"/>
                  </a:cubicBezTo>
                  <a:lnTo>
                    <a:pt x="2580" y="131"/>
                  </a:lnTo>
                  <a:lnTo>
                    <a:pt x="2567" y="141"/>
                  </a:lnTo>
                  <a:lnTo>
                    <a:pt x="2565" y="139"/>
                  </a:lnTo>
                  <a:lnTo>
                    <a:pt x="2566" y="140"/>
                  </a:lnTo>
                  <a:lnTo>
                    <a:pt x="2519" y="101"/>
                  </a:lnTo>
                  <a:lnTo>
                    <a:pt x="2530" y="89"/>
                  </a:lnTo>
                  <a:close/>
                  <a:moveTo>
                    <a:pt x="2610" y="168"/>
                  </a:moveTo>
                  <a:lnTo>
                    <a:pt x="2630" y="191"/>
                  </a:lnTo>
                  <a:cubicBezTo>
                    <a:pt x="2630" y="192"/>
                    <a:pt x="2630" y="192"/>
                    <a:pt x="2631" y="193"/>
                  </a:cubicBezTo>
                  <a:lnTo>
                    <a:pt x="2646" y="222"/>
                  </a:lnTo>
                  <a:lnTo>
                    <a:pt x="2632" y="230"/>
                  </a:lnTo>
                  <a:lnTo>
                    <a:pt x="2616" y="200"/>
                  </a:lnTo>
                  <a:lnTo>
                    <a:pt x="2617" y="202"/>
                  </a:lnTo>
                  <a:lnTo>
                    <a:pt x="2598" y="178"/>
                  </a:lnTo>
                  <a:lnTo>
                    <a:pt x="2610" y="168"/>
                  </a:lnTo>
                  <a:close/>
                  <a:moveTo>
                    <a:pt x="2669" y="265"/>
                  </a:moveTo>
                  <a:lnTo>
                    <a:pt x="2670" y="266"/>
                  </a:lnTo>
                  <a:cubicBezTo>
                    <a:pt x="2670" y="266"/>
                    <a:pt x="2670" y="267"/>
                    <a:pt x="2670" y="267"/>
                  </a:cubicBezTo>
                  <a:lnTo>
                    <a:pt x="2689" y="327"/>
                  </a:lnTo>
                  <a:lnTo>
                    <a:pt x="2674" y="332"/>
                  </a:lnTo>
                  <a:lnTo>
                    <a:pt x="2655" y="272"/>
                  </a:lnTo>
                  <a:lnTo>
                    <a:pt x="2655" y="273"/>
                  </a:lnTo>
                  <a:lnTo>
                    <a:pt x="2655" y="272"/>
                  </a:lnTo>
                  <a:lnTo>
                    <a:pt x="2669" y="265"/>
                  </a:lnTo>
                  <a:close/>
                  <a:moveTo>
                    <a:pt x="2698" y="376"/>
                  </a:moveTo>
                  <a:lnTo>
                    <a:pt x="2704" y="435"/>
                  </a:lnTo>
                  <a:lnTo>
                    <a:pt x="2688" y="436"/>
                  </a:lnTo>
                  <a:lnTo>
                    <a:pt x="2682" y="377"/>
                  </a:lnTo>
                  <a:lnTo>
                    <a:pt x="2698" y="376"/>
                  </a:lnTo>
                  <a:close/>
                  <a:moveTo>
                    <a:pt x="2704" y="435"/>
                  </a:moveTo>
                  <a:lnTo>
                    <a:pt x="2704" y="440"/>
                  </a:lnTo>
                  <a:lnTo>
                    <a:pt x="2688" y="440"/>
                  </a:lnTo>
                  <a:lnTo>
                    <a:pt x="2688" y="435"/>
                  </a:lnTo>
                  <a:lnTo>
                    <a:pt x="2704" y="435"/>
                  </a:lnTo>
                  <a:close/>
                  <a:moveTo>
                    <a:pt x="2704" y="488"/>
                  </a:moveTo>
                  <a:lnTo>
                    <a:pt x="2704" y="552"/>
                  </a:lnTo>
                  <a:lnTo>
                    <a:pt x="2688" y="552"/>
                  </a:lnTo>
                  <a:lnTo>
                    <a:pt x="2688" y="488"/>
                  </a:lnTo>
                  <a:lnTo>
                    <a:pt x="2704" y="488"/>
                  </a:lnTo>
                  <a:close/>
                  <a:moveTo>
                    <a:pt x="2704" y="600"/>
                  </a:moveTo>
                  <a:lnTo>
                    <a:pt x="2704" y="665"/>
                  </a:lnTo>
                  <a:lnTo>
                    <a:pt x="2688" y="665"/>
                  </a:lnTo>
                  <a:lnTo>
                    <a:pt x="2688" y="600"/>
                  </a:lnTo>
                  <a:lnTo>
                    <a:pt x="2704" y="600"/>
                  </a:lnTo>
                  <a:close/>
                  <a:moveTo>
                    <a:pt x="2704" y="713"/>
                  </a:moveTo>
                  <a:lnTo>
                    <a:pt x="2704" y="777"/>
                  </a:lnTo>
                  <a:lnTo>
                    <a:pt x="2688" y="777"/>
                  </a:lnTo>
                  <a:lnTo>
                    <a:pt x="2688" y="713"/>
                  </a:lnTo>
                  <a:lnTo>
                    <a:pt x="2704" y="713"/>
                  </a:lnTo>
                  <a:close/>
                  <a:moveTo>
                    <a:pt x="2704" y="825"/>
                  </a:moveTo>
                  <a:lnTo>
                    <a:pt x="2704" y="889"/>
                  </a:lnTo>
                  <a:lnTo>
                    <a:pt x="2688" y="889"/>
                  </a:lnTo>
                  <a:lnTo>
                    <a:pt x="2688" y="825"/>
                  </a:lnTo>
                  <a:lnTo>
                    <a:pt x="2704" y="825"/>
                  </a:lnTo>
                  <a:close/>
                  <a:moveTo>
                    <a:pt x="2704" y="937"/>
                  </a:moveTo>
                  <a:lnTo>
                    <a:pt x="2704" y="1001"/>
                  </a:lnTo>
                  <a:lnTo>
                    <a:pt x="2688" y="1001"/>
                  </a:lnTo>
                  <a:lnTo>
                    <a:pt x="2688" y="937"/>
                  </a:lnTo>
                  <a:lnTo>
                    <a:pt x="2704" y="937"/>
                  </a:lnTo>
                  <a:close/>
                  <a:moveTo>
                    <a:pt x="2704" y="1049"/>
                  </a:moveTo>
                  <a:lnTo>
                    <a:pt x="2704" y="1113"/>
                  </a:lnTo>
                  <a:lnTo>
                    <a:pt x="2688" y="1113"/>
                  </a:lnTo>
                  <a:lnTo>
                    <a:pt x="2688" y="1049"/>
                  </a:lnTo>
                  <a:lnTo>
                    <a:pt x="2704" y="1049"/>
                  </a:lnTo>
                  <a:close/>
                  <a:moveTo>
                    <a:pt x="2704" y="1161"/>
                  </a:moveTo>
                  <a:lnTo>
                    <a:pt x="2704" y="1225"/>
                  </a:lnTo>
                  <a:lnTo>
                    <a:pt x="2688" y="1225"/>
                  </a:lnTo>
                  <a:lnTo>
                    <a:pt x="2688" y="1161"/>
                  </a:lnTo>
                  <a:lnTo>
                    <a:pt x="2704" y="1161"/>
                  </a:lnTo>
                  <a:close/>
                  <a:moveTo>
                    <a:pt x="2704" y="1273"/>
                  </a:moveTo>
                  <a:lnTo>
                    <a:pt x="2704" y="1337"/>
                  </a:lnTo>
                  <a:lnTo>
                    <a:pt x="2688" y="1337"/>
                  </a:lnTo>
                  <a:lnTo>
                    <a:pt x="2688" y="1273"/>
                  </a:lnTo>
                  <a:lnTo>
                    <a:pt x="2704" y="1273"/>
                  </a:lnTo>
                  <a:close/>
                  <a:moveTo>
                    <a:pt x="2704" y="1385"/>
                  </a:moveTo>
                  <a:lnTo>
                    <a:pt x="2704" y="1449"/>
                  </a:lnTo>
                  <a:lnTo>
                    <a:pt x="2688" y="1449"/>
                  </a:lnTo>
                  <a:lnTo>
                    <a:pt x="2688" y="1385"/>
                  </a:lnTo>
                  <a:lnTo>
                    <a:pt x="2704" y="1385"/>
                  </a:lnTo>
                  <a:close/>
                  <a:moveTo>
                    <a:pt x="2704" y="1497"/>
                  </a:moveTo>
                  <a:lnTo>
                    <a:pt x="2704" y="1561"/>
                  </a:lnTo>
                  <a:lnTo>
                    <a:pt x="2688" y="1561"/>
                  </a:lnTo>
                  <a:lnTo>
                    <a:pt x="2688" y="1497"/>
                  </a:lnTo>
                  <a:lnTo>
                    <a:pt x="2704" y="1497"/>
                  </a:lnTo>
                  <a:close/>
                  <a:moveTo>
                    <a:pt x="2704" y="1609"/>
                  </a:moveTo>
                  <a:lnTo>
                    <a:pt x="2704" y="1674"/>
                  </a:lnTo>
                  <a:lnTo>
                    <a:pt x="2688" y="1674"/>
                  </a:lnTo>
                  <a:lnTo>
                    <a:pt x="2688" y="1609"/>
                  </a:lnTo>
                  <a:lnTo>
                    <a:pt x="2704" y="1609"/>
                  </a:lnTo>
                  <a:close/>
                  <a:moveTo>
                    <a:pt x="2704" y="1722"/>
                  </a:moveTo>
                  <a:lnTo>
                    <a:pt x="2704" y="1786"/>
                  </a:lnTo>
                  <a:lnTo>
                    <a:pt x="2688" y="1786"/>
                  </a:lnTo>
                  <a:lnTo>
                    <a:pt x="2688" y="1722"/>
                  </a:lnTo>
                  <a:lnTo>
                    <a:pt x="2704" y="1722"/>
                  </a:lnTo>
                  <a:close/>
                  <a:moveTo>
                    <a:pt x="2704" y="1834"/>
                  </a:moveTo>
                  <a:lnTo>
                    <a:pt x="2704" y="1898"/>
                  </a:lnTo>
                  <a:lnTo>
                    <a:pt x="2688" y="1898"/>
                  </a:lnTo>
                  <a:lnTo>
                    <a:pt x="2688" y="1834"/>
                  </a:lnTo>
                  <a:lnTo>
                    <a:pt x="2704" y="1834"/>
                  </a:lnTo>
                  <a:close/>
                  <a:moveTo>
                    <a:pt x="2704" y="1946"/>
                  </a:moveTo>
                  <a:lnTo>
                    <a:pt x="2704" y="2010"/>
                  </a:lnTo>
                  <a:lnTo>
                    <a:pt x="2688" y="2010"/>
                  </a:lnTo>
                  <a:lnTo>
                    <a:pt x="2688" y="1946"/>
                  </a:lnTo>
                  <a:lnTo>
                    <a:pt x="2704" y="1946"/>
                  </a:lnTo>
                  <a:close/>
                  <a:moveTo>
                    <a:pt x="2704" y="2058"/>
                  </a:moveTo>
                  <a:lnTo>
                    <a:pt x="2704" y="2122"/>
                  </a:lnTo>
                  <a:lnTo>
                    <a:pt x="2688" y="2122"/>
                  </a:lnTo>
                  <a:lnTo>
                    <a:pt x="2688" y="2058"/>
                  </a:lnTo>
                  <a:lnTo>
                    <a:pt x="2704" y="2058"/>
                  </a:lnTo>
                  <a:close/>
                  <a:moveTo>
                    <a:pt x="2702" y="2171"/>
                  </a:moveTo>
                  <a:lnTo>
                    <a:pt x="2695" y="2229"/>
                  </a:lnTo>
                  <a:cubicBezTo>
                    <a:pt x="2695" y="2230"/>
                    <a:pt x="2695" y="2230"/>
                    <a:pt x="2695" y="2231"/>
                  </a:cubicBezTo>
                  <a:lnTo>
                    <a:pt x="2694" y="2236"/>
                  </a:lnTo>
                  <a:lnTo>
                    <a:pt x="2678" y="2231"/>
                  </a:lnTo>
                  <a:lnTo>
                    <a:pt x="2680" y="2226"/>
                  </a:lnTo>
                  <a:lnTo>
                    <a:pt x="2679" y="2228"/>
                  </a:lnTo>
                  <a:lnTo>
                    <a:pt x="2686" y="2169"/>
                  </a:lnTo>
                  <a:lnTo>
                    <a:pt x="2702" y="2171"/>
                  </a:lnTo>
                  <a:close/>
                  <a:moveTo>
                    <a:pt x="2679" y="2282"/>
                  </a:moveTo>
                  <a:lnTo>
                    <a:pt x="2670" y="2311"/>
                  </a:lnTo>
                  <a:cubicBezTo>
                    <a:pt x="2670" y="2311"/>
                    <a:pt x="2670" y="2312"/>
                    <a:pt x="2670" y="2312"/>
                  </a:cubicBezTo>
                  <a:lnTo>
                    <a:pt x="2654" y="2342"/>
                  </a:lnTo>
                  <a:lnTo>
                    <a:pt x="2639" y="2334"/>
                  </a:lnTo>
                  <a:lnTo>
                    <a:pt x="2655" y="2305"/>
                  </a:lnTo>
                  <a:lnTo>
                    <a:pt x="2655" y="2306"/>
                  </a:lnTo>
                  <a:lnTo>
                    <a:pt x="2664" y="2277"/>
                  </a:lnTo>
                  <a:lnTo>
                    <a:pt x="2679" y="2282"/>
                  </a:lnTo>
                  <a:close/>
                  <a:moveTo>
                    <a:pt x="2631" y="2384"/>
                  </a:moveTo>
                  <a:lnTo>
                    <a:pt x="2631" y="2384"/>
                  </a:lnTo>
                  <a:cubicBezTo>
                    <a:pt x="2630" y="2385"/>
                    <a:pt x="2630" y="2385"/>
                    <a:pt x="2630" y="2386"/>
                  </a:cubicBezTo>
                  <a:lnTo>
                    <a:pt x="2589" y="2435"/>
                  </a:lnTo>
                  <a:lnTo>
                    <a:pt x="2577" y="2424"/>
                  </a:lnTo>
                  <a:lnTo>
                    <a:pt x="2617" y="2375"/>
                  </a:lnTo>
                  <a:lnTo>
                    <a:pt x="2616" y="2377"/>
                  </a:lnTo>
                  <a:lnTo>
                    <a:pt x="2617" y="2376"/>
                  </a:lnTo>
                  <a:lnTo>
                    <a:pt x="2631" y="2384"/>
                  </a:lnTo>
                  <a:close/>
                  <a:moveTo>
                    <a:pt x="2553" y="2469"/>
                  </a:moveTo>
                  <a:lnTo>
                    <a:pt x="2514" y="2502"/>
                  </a:lnTo>
                  <a:cubicBezTo>
                    <a:pt x="2513" y="2502"/>
                    <a:pt x="2513" y="2502"/>
                    <a:pt x="2512" y="2503"/>
                  </a:cubicBezTo>
                  <a:lnTo>
                    <a:pt x="2501" y="2508"/>
                  </a:lnTo>
                  <a:lnTo>
                    <a:pt x="2494" y="2494"/>
                  </a:lnTo>
                  <a:lnTo>
                    <a:pt x="2505" y="2488"/>
                  </a:lnTo>
                  <a:lnTo>
                    <a:pt x="2503" y="2489"/>
                  </a:lnTo>
                  <a:lnTo>
                    <a:pt x="2543" y="2456"/>
                  </a:lnTo>
                  <a:lnTo>
                    <a:pt x="2553" y="2469"/>
                  </a:lnTo>
                  <a:close/>
                  <a:moveTo>
                    <a:pt x="2459" y="2531"/>
                  </a:moveTo>
                  <a:lnTo>
                    <a:pt x="2440" y="2542"/>
                  </a:lnTo>
                  <a:cubicBezTo>
                    <a:pt x="2440" y="2542"/>
                    <a:pt x="2439" y="2542"/>
                    <a:pt x="2439" y="2542"/>
                  </a:cubicBezTo>
                  <a:lnTo>
                    <a:pt x="2398" y="2555"/>
                  </a:lnTo>
                  <a:lnTo>
                    <a:pt x="2393" y="2540"/>
                  </a:lnTo>
                  <a:lnTo>
                    <a:pt x="2434" y="2527"/>
                  </a:lnTo>
                  <a:lnTo>
                    <a:pt x="2433" y="2527"/>
                  </a:lnTo>
                  <a:lnTo>
                    <a:pt x="2451" y="2517"/>
                  </a:lnTo>
                  <a:lnTo>
                    <a:pt x="2459" y="2531"/>
                  </a:lnTo>
                  <a:close/>
                  <a:moveTo>
                    <a:pt x="2350" y="2568"/>
                  </a:moveTo>
                  <a:lnTo>
                    <a:pt x="2287" y="2575"/>
                  </a:lnTo>
                  <a:lnTo>
                    <a:pt x="2285" y="2559"/>
                  </a:lnTo>
                  <a:lnTo>
                    <a:pt x="2349" y="2552"/>
                  </a:lnTo>
                  <a:lnTo>
                    <a:pt x="2350" y="2568"/>
                  </a:lnTo>
                  <a:close/>
                  <a:moveTo>
                    <a:pt x="2238" y="2576"/>
                  </a:moveTo>
                  <a:lnTo>
                    <a:pt x="2174" y="2576"/>
                  </a:lnTo>
                  <a:lnTo>
                    <a:pt x="2174" y="2560"/>
                  </a:lnTo>
                  <a:lnTo>
                    <a:pt x="2238" y="2560"/>
                  </a:lnTo>
                  <a:lnTo>
                    <a:pt x="2238" y="2576"/>
                  </a:lnTo>
                  <a:close/>
                  <a:moveTo>
                    <a:pt x="2126" y="2576"/>
                  </a:moveTo>
                  <a:lnTo>
                    <a:pt x="2062" y="2576"/>
                  </a:lnTo>
                  <a:lnTo>
                    <a:pt x="2062" y="2560"/>
                  </a:lnTo>
                  <a:lnTo>
                    <a:pt x="2126" y="2560"/>
                  </a:lnTo>
                  <a:lnTo>
                    <a:pt x="2126" y="2576"/>
                  </a:lnTo>
                  <a:close/>
                  <a:moveTo>
                    <a:pt x="2014" y="2576"/>
                  </a:moveTo>
                  <a:lnTo>
                    <a:pt x="1950" y="2576"/>
                  </a:lnTo>
                  <a:lnTo>
                    <a:pt x="1950" y="2560"/>
                  </a:lnTo>
                  <a:lnTo>
                    <a:pt x="2014" y="2560"/>
                  </a:lnTo>
                  <a:lnTo>
                    <a:pt x="2014" y="2576"/>
                  </a:lnTo>
                  <a:close/>
                  <a:moveTo>
                    <a:pt x="1902" y="2576"/>
                  </a:moveTo>
                  <a:lnTo>
                    <a:pt x="1838" y="2576"/>
                  </a:lnTo>
                  <a:lnTo>
                    <a:pt x="1838" y="2560"/>
                  </a:lnTo>
                  <a:lnTo>
                    <a:pt x="1902" y="2560"/>
                  </a:lnTo>
                  <a:lnTo>
                    <a:pt x="1902" y="2576"/>
                  </a:lnTo>
                  <a:close/>
                  <a:moveTo>
                    <a:pt x="1790" y="2576"/>
                  </a:moveTo>
                  <a:lnTo>
                    <a:pt x="1725" y="2576"/>
                  </a:lnTo>
                  <a:lnTo>
                    <a:pt x="1725" y="2560"/>
                  </a:lnTo>
                  <a:lnTo>
                    <a:pt x="1790" y="2560"/>
                  </a:lnTo>
                  <a:lnTo>
                    <a:pt x="1790" y="2576"/>
                  </a:lnTo>
                  <a:close/>
                  <a:moveTo>
                    <a:pt x="1677" y="2576"/>
                  </a:moveTo>
                  <a:lnTo>
                    <a:pt x="1613" y="2576"/>
                  </a:lnTo>
                  <a:lnTo>
                    <a:pt x="1613" y="2560"/>
                  </a:lnTo>
                  <a:lnTo>
                    <a:pt x="1677" y="2560"/>
                  </a:lnTo>
                  <a:lnTo>
                    <a:pt x="1677" y="2576"/>
                  </a:lnTo>
                  <a:close/>
                  <a:moveTo>
                    <a:pt x="1565" y="2576"/>
                  </a:moveTo>
                  <a:lnTo>
                    <a:pt x="1501" y="2576"/>
                  </a:lnTo>
                  <a:lnTo>
                    <a:pt x="1501" y="2560"/>
                  </a:lnTo>
                  <a:lnTo>
                    <a:pt x="1565" y="2560"/>
                  </a:lnTo>
                  <a:lnTo>
                    <a:pt x="1565" y="2576"/>
                  </a:lnTo>
                  <a:close/>
                  <a:moveTo>
                    <a:pt x="1453" y="2576"/>
                  </a:moveTo>
                  <a:lnTo>
                    <a:pt x="1389" y="2576"/>
                  </a:lnTo>
                  <a:lnTo>
                    <a:pt x="1389" y="2560"/>
                  </a:lnTo>
                  <a:lnTo>
                    <a:pt x="1453" y="2560"/>
                  </a:lnTo>
                  <a:lnTo>
                    <a:pt x="1453" y="2576"/>
                  </a:lnTo>
                  <a:close/>
                  <a:moveTo>
                    <a:pt x="1341" y="2576"/>
                  </a:moveTo>
                  <a:lnTo>
                    <a:pt x="1277" y="2576"/>
                  </a:lnTo>
                  <a:lnTo>
                    <a:pt x="1277" y="2560"/>
                  </a:lnTo>
                  <a:lnTo>
                    <a:pt x="1341" y="2560"/>
                  </a:lnTo>
                  <a:lnTo>
                    <a:pt x="1341" y="2576"/>
                  </a:lnTo>
                  <a:close/>
                  <a:moveTo>
                    <a:pt x="1229" y="2576"/>
                  </a:moveTo>
                  <a:lnTo>
                    <a:pt x="1165" y="2576"/>
                  </a:lnTo>
                  <a:lnTo>
                    <a:pt x="1165" y="2560"/>
                  </a:lnTo>
                  <a:lnTo>
                    <a:pt x="1229" y="2560"/>
                  </a:lnTo>
                  <a:lnTo>
                    <a:pt x="1229" y="2576"/>
                  </a:lnTo>
                  <a:close/>
                  <a:moveTo>
                    <a:pt x="1117" y="2576"/>
                  </a:moveTo>
                  <a:lnTo>
                    <a:pt x="1053" y="2576"/>
                  </a:lnTo>
                  <a:lnTo>
                    <a:pt x="1053" y="2560"/>
                  </a:lnTo>
                  <a:lnTo>
                    <a:pt x="1117" y="2560"/>
                  </a:lnTo>
                  <a:lnTo>
                    <a:pt x="1117" y="2576"/>
                  </a:lnTo>
                  <a:close/>
                  <a:moveTo>
                    <a:pt x="1005" y="2576"/>
                  </a:moveTo>
                  <a:lnTo>
                    <a:pt x="941" y="2576"/>
                  </a:lnTo>
                  <a:lnTo>
                    <a:pt x="941" y="2560"/>
                  </a:lnTo>
                  <a:lnTo>
                    <a:pt x="1005" y="2560"/>
                  </a:lnTo>
                  <a:lnTo>
                    <a:pt x="1005" y="2576"/>
                  </a:lnTo>
                  <a:close/>
                  <a:moveTo>
                    <a:pt x="893" y="2576"/>
                  </a:moveTo>
                  <a:lnTo>
                    <a:pt x="829" y="2576"/>
                  </a:lnTo>
                  <a:lnTo>
                    <a:pt x="829" y="2560"/>
                  </a:lnTo>
                  <a:lnTo>
                    <a:pt x="893" y="2560"/>
                  </a:lnTo>
                  <a:lnTo>
                    <a:pt x="893" y="2576"/>
                  </a:lnTo>
                  <a:close/>
                  <a:moveTo>
                    <a:pt x="781" y="2576"/>
                  </a:moveTo>
                  <a:lnTo>
                    <a:pt x="716" y="2576"/>
                  </a:lnTo>
                  <a:lnTo>
                    <a:pt x="716" y="2560"/>
                  </a:lnTo>
                  <a:lnTo>
                    <a:pt x="781" y="2560"/>
                  </a:lnTo>
                  <a:lnTo>
                    <a:pt x="781" y="2576"/>
                  </a:lnTo>
                  <a:close/>
                  <a:moveTo>
                    <a:pt x="668" y="2576"/>
                  </a:moveTo>
                  <a:lnTo>
                    <a:pt x="604" y="2576"/>
                  </a:lnTo>
                  <a:lnTo>
                    <a:pt x="604" y="2560"/>
                  </a:lnTo>
                  <a:lnTo>
                    <a:pt x="668" y="2560"/>
                  </a:lnTo>
                  <a:lnTo>
                    <a:pt x="668" y="2576"/>
                  </a:lnTo>
                  <a:close/>
                  <a:moveTo>
                    <a:pt x="556" y="2576"/>
                  </a:moveTo>
                  <a:lnTo>
                    <a:pt x="492" y="2576"/>
                  </a:lnTo>
                  <a:lnTo>
                    <a:pt x="492" y="2560"/>
                  </a:lnTo>
                  <a:lnTo>
                    <a:pt x="556" y="2560"/>
                  </a:lnTo>
                  <a:lnTo>
                    <a:pt x="556" y="2576"/>
                  </a:lnTo>
                  <a:close/>
                  <a:moveTo>
                    <a:pt x="444" y="2576"/>
                  </a:moveTo>
                  <a:lnTo>
                    <a:pt x="435" y="2576"/>
                  </a:lnTo>
                  <a:lnTo>
                    <a:pt x="435" y="2560"/>
                  </a:lnTo>
                  <a:lnTo>
                    <a:pt x="444" y="2560"/>
                  </a:lnTo>
                  <a:lnTo>
                    <a:pt x="444" y="2576"/>
                  </a:lnTo>
                  <a:close/>
                  <a:moveTo>
                    <a:pt x="435" y="2576"/>
                  </a:moveTo>
                  <a:lnTo>
                    <a:pt x="380" y="2571"/>
                  </a:lnTo>
                  <a:lnTo>
                    <a:pt x="381" y="2555"/>
                  </a:lnTo>
                  <a:lnTo>
                    <a:pt x="436" y="2561"/>
                  </a:lnTo>
                  <a:lnTo>
                    <a:pt x="435" y="2576"/>
                  </a:lnTo>
                  <a:close/>
                  <a:moveTo>
                    <a:pt x="331" y="2562"/>
                  </a:moveTo>
                  <a:lnTo>
                    <a:pt x="270" y="2543"/>
                  </a:lnTo>
                  <a:lnTo>
                    <a:pt x="275" y="2528"/>
                  </a:lnTo>
                  <a:lnTo>
                    <a:pt x="336" y="2547"/>
                  </a:lnTo>
                  <a:lnTo>
                    <a:pt x="331" y="2562"/>
                  </a:lnTo>
                  <a:close/>
                  <a:moveTo>
                    <a:pt x="226" y="2520"/>
                  </a:moveTo>
                  <a:lnTo>
                    <a:pt x="193" y="2503"/>
                  </a:lnTo>
                  <a:cubicBezTo>
                    <a:pt x="192" y="2502"/>
                    <a:pt x="192" y="2502"/>
                    <a:pt x="191" y="2502"/>
                  </a:cubicBezTo>
                  <a:lnTo>
                    <a:pt x="171" y="2485"/>
                  </a:lnTo>
                  <a:lnTo>
                    <a:pt x="181" y="2472"/>
                  </a:lnTo>
                  <a:lnTo>
                    <a:pt x="202" y="2489"/>
                  </a:lnTo>
                  <a:lnTo>
                    <a:pt x="200" y="2488"/>
                  </a:lnTo>
                  <a:lnTo>
                    <a:pt x="233" y="2506"/>
                  </a:lnTo>
                  <a:lnTo>
                    <a:pt x="226" y="2520"/>
                  </a:lnTo>
                  <a:close/>
                  <a:moveTo>
                    <a:pt x="134" y="2454"/>
                  </a:moveTo>
                  <a:lnTo>
                    <a:pt x="128" y="2450"/>
                  </a:lnTo>
                  <a:cubicBezTo>
                    <a:pt x="128" y="2449"/>
                    <a:pt x="128" y="2449"/>
                    <a:pt x="127" y="2449"/>
                  </a:cubicBezTo>
                  <a:lnTo>
                    <a:pt x="91" y="2405"/>
                  </a:lnTo>
                  <a:lnTo>
                    <a:pt x="103" y="2394"/>
                  </a:lnTo>
                  <a:lnTo>
                    <a:pt x="140" y="2438"/>
                  </a:lnTo>
                  <a:lnTo>
                    <a:pt x="139" y="2437"/>
                  </a:lnTo>
                  <a:lnTo>
                    <a:pt x="144" y="2442"/>
                  </a:lnTo>
                  <a:lnTo>
                    <a:pt x="134" y="2454"/>
                  </a:lnTo>
                  <a:close/>
                  <a:moveTo>
                    <a:pt x="63" y="2364"/>
                  </a:moveTo>
                  <a:lnTo>
                    <a:pt x="35" y="2312"/>
                  </a:lnTo>
                  <a:cubicBezTo>
                    <a:pt x="35" y="2312"/>
                    <a:pt x="35" y="2311"/>
                    <a:pt x="35" y="2311"/>
                  </a:cubicBezTo>
                  <a:lnTo>
                    <a:pt x="33" y="2306"/>
                  </a:lnTo>
                  <a:lnTo>
                    <a:pt x="48" y="2301"/>
                  </a:lnTo>
                  <a:lnTo>
                    <a:pt x="50" y="2306"/>
                  </a:lnTo>
                  <a:lnTo>
                    <a:pt x="50" y="2305"/>
                  </a:lnTo>
                  <a:lnTo>
                    <a:pt x="77" y="2356"/>
                  </a:lnTo>
                  <a:lnTo>
                    <a:pt x="63" y="2364"/>
                  </a:lnTo>
                  <a:close/>
                  <a:moveTo>
                    <a:pt x="19" y="2260"/>
                  </a:moveTo>
                  <a:lnTo>
                    <a:pt x="10" y="2231"/>
                  </a:lnTo>
                  <a:cubicBezTo>
                    <a:pt x="10" y="2230"/>
                    <a:pt x="10" y="2230"/>
                    <a:pt x="10" y="2229"/>
                  </a:cubicBezTo>
                  <a:lnTo>
                    <a:pt x="6" y="2196"/>
                  </a:lnTo>
                  <a:lnTo>
                    <a:pt x="22" y="2194"/>
                  </a:lnTo>
                  <a:lnTo>
                    <a:pt x="25" y="2228"/>
                  </a:lnTo>
                  <a:lnTo>
                    <a:pt x="25" y="2226"/>
                  </a:lnTo>
                  <a:lnTo>
                    <a:pt x="34" y="2255"/>
                  </a:lnTo>
                  <a:lnTo>
                    <a:pt x="19" y="2260"/>
                  </a:lnTo>
                  <a:close/>
                  <a:moveTo>
                    <a:pt x="1" y="2148"/>
                  </a:moveTo>
                  <a:lnTo>
                    <a:pt x="1" y="2143"/>
                  </a:lnTo>
                  <a:lnTo>
                    <a:pt x="16" y="2142"/>
                  </a:lnTo>
                  <a:lnTo>
                    <a:pt x="17" y="2146"/>
                  </a:lnTo>
                  <a:lnTo>
                    <a:pt x="1" y="2148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3" name="Freeform 35"/>
            <p:cNvSpPr>
              <a:spLocks noEditPoints="1"/>
            </p:cNvSpPr>
            <p:nvPr/>
          </p:nvSpPr>
          <p:spPr bwMode="auto">
            <a:xfrm>
              <a:off x="2026" y="3014"/>
              <a:ext cx="870" cy="911"/>
            </a:xfrm>
            <a:custGeom>
              <a:avLst/>
              <a:gdLst>
                <a:gd name="T0" fmla="*/ 5 w 2704"/>
                <a:gd name="T1" fmla="*/ 728 h 2832"/>
                <a:gd name="T2" fmla="*/ 5 w 2704"/>
                <a:gd name="T3" fmla="*/ 636 h 2832"/>
                <a:gd name="T4" fmla="*/ 0 w 2704"/>
                <a:gd name="T5" fmla="*/ 564 h 2832"/>
                <a:gd name="T6" fmla="*/ 0 w 2704"/>
                <a:gd name="T7" fmla="*/ 512 h 2832"/>
                <a:gd name="T8" fmla="*/ 0 w 2704"/>
                <a:gd name="T9" fmla="*/ 476 h 2832"/>
                <a:gd name="T10" fmla="*/ 5 w 2704"/>
                <a:gd name="T11" fmla="*/ 404 h 2832"/>
                <a:gd name="T12" fmla="*/ 5 w 2704"/>
                <a:gd name="T13" fmla="*/ 311 h 2832"/>
                <a:gd name="T14" fmla="*/ 0 w 2704"/>
                <a:gd name="T15" fmla="*/ 239 h 2832"/>
                <a:gd name="T16" fmla="*/ 0 w 2704"/>
                <a:gd name="T17" fmla="*/ 188 h 2832"/>
                <a:gd name="T18" fmla="*/ 5 w 2704"/>
                <a:gd name="T19" fmla="*/ 147 h 2832"/>
                <a:gd name="T20" fmla="*/ 25 w 2704"/>
                <a:gd name="T21" fmla="*/ 65 h 2832"/>
                <a:gd name="T22" fmla="*/ 43 w 2704"/>
                <a:gd name="T23" fmla="*/ 43 h 2832"/>
                <a:gd name="T24" fmla="*/ 65 w 2704"/>
                <a:gd name="T25" fmla="*/ 25 h 2832"/>
                <a:gd name="T26" fmla="*/ 117 w 2704"/>
                <a:gd name="T27" fmla="*/ 3 h 2832"/>
                <a:gd name="T28" fmla="*/ 147 w 2704"/>
                <a:gd name="T29" fmla="*/ 0 h 2832"/>
                <a:gd name="T30" fmla="*/ 169 w 2704"/>
                <a:gd name="T31" fmla="*/ 0 h 2832"/>
                <a:gd name="T32" fmla="*/ 241 w 2704"/>
                <a:gd name="T33" fmla="*/ 5 h 2832"/>
                <a:gd name="T34" fmla="*/ 334 w 2704"/>
                <a:gd name="T35" fmla="*/ 5 h 2832"/>
                <a:gd name="T36" fmla="*/ 406 w 2704"/>
                <a:gd name="T37" fmla="*/ 0 h 2832"/>
                <a:gd name="T38" fmla="*/ 458 w 2704"/>
                <a:gd name="T39" fmla="*/ 0 h 2832"/>
                <a:gd name="T40" fmla="*/ 494 w 2704"/>
                <a:gd name="T41" fmla="*/ 0 h 2832"/>
                <a:gd name="T42" fmla="*/ 566 w 2704"/>
                <a:gd name="T43" fmla="*/ 5 h 2832"/>
                <a:gd name="T44" fmla="*/ 658 w 2704"/>
                <a:gd name="T45" fmla="*/ 5 h 2832"/>
                <a:gd name="T46" fmla="*/ 723 w 2704"/>
                <a:gd name="T47" fmla="*/ 0 h 2832"/>
                <a:gd name="T48" fmla="*/ 746 w 2704"/>
                <a:gd name="T49" fmla="*/ 2 h 2832"/>
                <a:gd name="T50" fmla="*/ 782 w 2704"/>
                <a:gd name="T51" fmla="*/ 12 h 2832"/>
                <a:gd name="T52" fmla="*/ 825 w 2704"/>
                <a:gd name="T53" fmla="*/ 48 h 2832"/>
                <a:gd name="T54" fmla="*/ 846 w 2704"/>
                <a:gd name="T55" fmla="*/ 77 h 2832"/>
                <a:gd name="T56" fmla="*/ 859 w 2704"/>
                <a:gd name="T57" fmla="*/ 109 h 2832"/>
                <a:gd name="T58" fmla="*/ 868 w 2704"/>
                <a:gd name="T59" fmla="*/ 124 h 2832"/>
                <a:gd name="T60" fmla="*/ 865 w 2704"/>
                <a:gd name="T61" fmla="*/ 196 h 2832"/>
                <a:gd name="T62" fmla="*/ 865 w 2704"/>
                <a:gd name="T63" fmla="*/ 289 h 2832"/>
                <a:gd name="T64" fmla="*/ 870 w 2704"/>
                <a:gd name="T65" fmla="*/ 361 h 2832"/>
                <a:gd name="T66" fmla="*/ 870 w 2704"/>
                <a:gd name="T67" fmla="*/ 412 h 2832"/>
                <a:gd name="T68" fmla="*/ 870 w 2704"/>
                <a:gd name="T69" fmla="*/ 448 h 2832"/>
                <a:gd name="T70" fmla="*/ 865 w 2704"/>
                <a:gd name="T71" fmla="*/ 520 h 2832"/>
                <a:gd name="T72" fmla="*/ 865 w 2704"/>
                <a:gd name="T73" fmla="*/ 613 h 2832"/>
                <a:gd name="T74" fmla="*/ 870 w 2704"/>
                <a:gd name="T75" fmla="*/ 685 h 2832"/>
                <a:gd name="T76" fmla="*/ 870 w 2704"/>
                <a:gd name="T77" fmla="*/ 737 h 2832"/>
                <a:gd name="T78" fmla="*/ 869 w 2704"/>
                <a:gd name="T79" fmla="*/ 773 h 2832"/>
                <a:gd name="T80" fmla="*/ 863 w 2704"/>
                <a:gd name="T81" fmla="*/ 809 h 2832"/>
                <a:gd name="T82" fmla="*/ 848 w 2704"/>
                <a:gd name="T83" fmla="*/ 842 h 2832"/>
                <a:gd name="T84" fmla="*/ 776 w 2704"/>
                <a:gd name="T85" fmla="*/ 901 h 2832"/>
                <a:gd name="T86" fmla="*/ 741 w 2704"/>
                <a:gd name="T87" fmla="*/ 909 h 2832"/>
                <a:gd name="T88" fmla="*/ 725 w 2704"/>
                <a:gd name="T89" fmla="*/ 906 h 2832"/>
                <a:gd name="T90" fmla="*/ 668 w 2704"/>
                <a:gd name="T91" fmla="*/ 906 h 2832"/>
                <a:gd name="T92" fmla="*/ 596 w 2704"/>
                <a:gd name="T93" fmla="*/ 911 h 2832"/>
                <a:gd name="T94" fmla="*/ 545 w 2704"/>
                <a:gd name="T95" fmla="*/ 911 h 2832"/>
                <a:gd name="T96" fmla="*/ 509 w 2704"/>
                <a:gd name="T97" fmla="*/ 911 h 2832"/>
                <a:gd name="T98" fmla="*/ 436 w 2704"/>
                <a:gd name="T99" fmla="*/ 906 h 2832"/>
                <a:gd name="T100" fmla="*/ 344 w 2704"/>
                <a:gd name="T101" fmla="*/ 906 h 2832"/>
                <a:gd name="T102" fmla="*/ 272 w 2704"/>
                <a:gd name="T103" fmla="*/ 911 h 2832"/>
                <a:gd name="T104" fmla="*/ 220 w 2704"/>
                <a:gd name="T105" fmla="*/ 911 h 2832"/>
                <a:gd name="T106" fmla="*/ 184 w 2704"/>
                <a:gd name="T107" fmla="*/ 911 h 2832"/>
                <a:gd name="T108" fmla="*/ 147 w 2704"/>
                <a:gd name="T109" fmla="*/ 906 h 2832"/>
                <a:gd name="T110" fmla="*/ 65 w 2704"/>
                <a:gd name="T111" fmla="*/ 886 h 2832"/>
                <a:gd name="T112" fmla="*/ 43 w 2704"/>
                <a:gd name="T113" fmla="*/ 868 h 2832"/>
                <a:gd name="T114" fmla="*/ 18 w 2704"/>
                <a:gd name="T115" fmla="*/ 824 h 2832"/>
                <a:gd name="T116" fmla="*/ 8 w 2704"/>
                <a:gd name="T117" fmla="*/ 793 h 28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04"/>
                <a:gd name="T178" fmla="*/ 0 h 2832"/>
                <a:gd name="T179" fmla="*/ 2704 w 2704"/>
                <a:gd name="T180" fmla="*/ 2832 h 28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04" h="2832">
                  <a:moveTo>
                    <a:pt x="0" y="2376"/>
                  </a:moveTo>
                  <a:lnTo>
                    <a:pt x="0" y="2312"/>
                  </a:lnTo>
                  <a:lnTo>
                    <a:pt x="16" y="2312"/>
                  </a:lnTo>
                  <a:lnTo>
                    <a:pt x="16" y="2376"/>
                  </a:lnTo>
                  <a:lnTo>
                    <a:pt x="0" y="2376"/>
                  </a:lnTo>
                  <a:close/>
                  <a:moveTo>
                    <a:pt x="0" y="2264"/>
                  </a:moveTo>
                  <a:lnTo>
                    <a:pt x="0" y="2200"/>
                  </a:lnTo>
                  <a:lnTo>
                    <a:pt x="16" y="2200"/>
                  </a:lnTo>
                  <a:lnTo>
                    <a:pt x="16" y="2264"/>
                  </a:lnTo>
                  <a:lnTo>
                    <a:pt x="0" y="2264"/>
                  </a:lnTo>
                  <a:close/>
                  <a:moveTo>
                    <a:pt x="0" y="2152"/>
                  </a:moveTo>
                  <a:lnTo>
                    <a:pt x="0" y="2088"/>
                  </a:lnTo>
                  <a:lnTo>
                    <a:pt x="16" y="2088"/>
                  </a:lnTo>
                  <a:lnTo>
                    <a:pt x="16" y="2152"/>
                  </a:lnTo>
                  <a:lnTo>
                    <a:pt x="0" y="2152"/>
                  </a:lnTo>
                  <a:close/>
                  <a:moveTo>
                    <a:pt x="0" y="2040"/>
                  </a:moveTo>
                  <a:lnTo>
                    <a:pt x="0" y="1976"/>
                  </a:lnTo>
                  <a:lnTo>
                    <a:pt x="16" y="1976"/>
                  </a:lnTo>
                  <a:lnTo>
                    <a:pt x="16" y="2040"/>
                  </a:lnTo>
                  <a:lnTo>
                    <a:pt x="0" y="2040"/>
                  </a:lnTo>
                  <a:close/>
                  <a:moveTo>
                    <a:pt x="0" y="1928"/>
                  </a:moveTo>
                  <a:lnTo>
                    <a:pt x="0" y="1864"/>
                  </a:lnTo>
                  <a:lnTo>
                    <a:pt x="16" y="1864"/>
                  </a:lnTo>
                  <a:lnTo>
                    <a:pt x="16" y="1928"/>
                  </a:lnTo>
                  <a:lnTo>
                    <a:pt x="0" y="1928"/>
                  </a:lnTo>
                  <a:close/>
                  <a:moveTo>
                    <a:pt x="0" y="1816"/>
                  </a:moveTo>
                  <a:lnTo>
                    <a:pt x="0" y="1752"/>
                  </a:lnTo>
                  <a:lnTo>
                    <a:pt x="16" y="1752"/>
                  </a:lnTo>
                  <a:lnTo>
                    <a:pt x="16" y="1816"/>
                  </a:lnTo>
                  <a:lnTo>
                    <a:pt x="0" y="1816"/>
                  </a:lnTo>
                  <a:close/>
                  <a:moveTo>
                    <a:pt x="0" y="1704"/>
                  </a:moveTo>
                  <a:lnTo>
                    <a:pt x="0" y="1640"/>
                  </a:lnTo>
                  <a:lnTo>
                    <a:pt x="16" y="1640"/>
                  </a:lnTo>
                  <a:lnTo>
                    <a:pt x="16" y="1704"/>
                  </a:lnTo>
                  <a:lnTo>
                    <a:pt x="0" y="1704"/>
                  </a:lnTo>
                  <a:close/>
                  <a:moveTo>
                    <a:pt x="0" y="1592"/>
                  </a:moveTo>
                  <a:lnTo>
                    <a:pt x="0" y="1528"/>
                  </a:lnTo>
                  <a:lnTo>
                    <a:pt x="16" y="1528"/>
                  </a:lnTo>
                  <a:lnTo>
                    <a:pt x="16" y="1592"/>
                  </a:lnTo>
                  <a:lnTo>
                    <a:pt x="0" y="1592"/>
                  </a:lnTo>
                  <a:close/>
                  <a:moveTo>
                    <a:pt x="0" y="1480"/>
                  </a:moveTo>
                  <a:lnTo>
                    <a:pt x="0" y="1415"/>
                  </a:lnTo>
                  <a:lnTo>
                    <a:pt x="16" y="1415"/>
                  </a:lnTo>
                  <a:lnTo>
                    <a:pt x="16" y="1480"/>
                  </a:lnTo>
                  <a:lnTo>
                    <a:pt x="0" y="1480"/>
                  </a:lnTo>
                  <a:close/>
                  <a:moveTo>
                    <a:pt x="0" y="1367"/>
                  </a:moveTo>
                  <a:lnTo>
                    <a:pt x="0" y="1303"/>
                  </a:lnTo>
                  <a:lnTo>
                    <a:pt x="16" y="1303"/>
                  </a:lnTo>
                  <a:lnTo>
                    <a:pt x="16" y="1367"/>
                  </a:lnTo>
                  <a:lnTo>
                    <a:pt x="0" y="1367"/>
                  </a:lnTo>
                  <a:close/>
                  <a:moveTo>
                    <a:pt x="0" y="1255"/>
                  </a:moveTo>
                  <a:lnTo>
                    <a:pt x="0" y="1191"/>
                  </a:lnTo>
                  <a:lnTo>
                    <a:pt x="16" y="1191"/>
                  </a:lnTo>
                  <a:lnTo>
                    <a:pt x="16" y="1255"/>
                  </a:lnTo>
                  <a:lnTo>
                    <a:pt x="0" y="1255"/>
                  </a:lnTo>
                  <a:close/>
                  <a:moveTo>
                    <a:pt x="0" y="1143"/>
                  </a:moveTo>
                  <a:lnTo>
                    <a:pt x="0" y="1079"/>
                  </a:lnTo>
                  <a:lnTo>
                    <a:pt x="16" y="1079"/>
                  </a:lnTo>
                  <a:lnTo>
                    <a:pt x="16" y="1143"/>
                  </a:lnTo>
                  <a:lnTo>
                    <a:pt x="0" y="1143"/>
                  </a:lnTo>
                  <a:close/>
                  <a:moveTo>
                    <a:pt x="0" y="1031"/>
                  </a:moveTo>
                  <a:lnTo>
                    <a:pt x="0" y="967"/>
                  </a:lnTo>
                  <a:lnTo>
                    <a:pt x="16" y="967"/>
                  </a:lnTo>
                  <a:lnTo>
                    <a:pt x="16" y="1031"/>
                  </a:lnTo>
                  <a:lnTo>
                    <a:pt x="0" y="1031"/>
                  </a:lnTo>
                  <a:close/>
                  <a:moveTo>
                    <a:pt x="0" y="919"/>
                  </a:moveTo>
                  <a:lnTo>
                    <a:pt x="0" y="855"/>
                  </a:lnTo>
                  <a:lnTo>
                    <a:pt x="16" y="855"/>
                  </a:lnTo>
                  <a:lnTo>
                    <a:pt x="16" y="919"/>
                  </a:lnTo>
                  <a:lnTo>
                    <a:pt x="0" y="919"/>
                  </a:lnTo>
                  <a:close/>
                  <a:moveTo>
                    <a:pt x="0" y="807"/>
                  </a:moveTo>
                  <a:lnTo>
                    <a:pt x="0" y="743"/>
                  </a:lnTo>
                  <a:lnTo>
                    <a:pt x="16" y="743"/>
                  </a:lnTo>
                  <a:lnTo>
                    <a:pt x="16" y="807"/>
                  </a:lnTo>
                  <a:lnTo>
                    <a:pt x="0" y="807"/>
                  </a:lnTo>
                  <a:close/>
                  <a:moveTo>
                    <a:pt x="0" y="695"/>
                  </a:moveTo>
                  <a:lnTo>
                    <a:pt x="0" y="631"/>
                  </a:lnTo>
                  <a:lnTo>
                    <a:pt x="16" y="631"/>
                  </a:lnTo>
                  <a:lnTo>
                    <a:pt x="16" y="695"/>
                  </a:lnTo>
                  <a:lnTo>
                    <a:pt x="0" y="695"/>
                  </a:lnTo>
                  <a:close/>
                  <a:moveTo>
                    <a:pt x="0" y="583"/>
                  </a:moveTo>
                  <a:lnTo>
                    <a:pt x="0" y="519"/>
                  </a:lnTo>
                  <a:lnTo>
                    <a:pt x="16" y="519"/>
                  </a:lnTo>
                  <a:lnTo>
                    <a:pt x="16" y="583"/>
                  </a:lnTo>
                  <a:lnTo>
                    <a:pt x="0" y="583"/>
                  </a:lnTo>
                  <a:close/>
                  <a:moveTo>
                    <a:pt x="0" y="471"/>
                  </a:moveTo>
                  <a:lnTo>
                    <a:pt x="0" y="456"/>
                  </a:lnTo>
                  <a:lnTo>
                    <a:pt x="5" y="406"/>
                  </a:lnTo>
                  <a:lnTo>
                    <a:pt x="21" y="408"/>
                  </a:lnTo>
                  <a:lnTo>
                    <a:pt x="16" y="456"/>
                  </a:lnTo>
                  <a:lnTo>
                    <a:pt x="16" y="471"/>
                  </a:lnTo>
                  <a:lnTo>
                    <a:pt x="0" y="471"/>
                  </a:lnTo>
                  <a:close/>
                  <a:moveTo>
                    <a:pt x="12" y="357"/>
                  </a:moveTo>
                  <a:lnTo>
                    <a:pt x="31" y="296"/>
                  </a:lnTo>
                  <a:lnTo>
                    <a:pt x="46" y="300"/>
                  </a:lnTo>
                  <a:lnTo>
                    <a:pt x="27" y="362"/>
                  </a:lnTo>
                  <a:lnTo>
                    <a:pt x="12" y="357"/>
                  </a:lnTo>
                  <a:close/>
                  <a:moveTo>
                    <a:pt x="52" y="251"/>
                  </a:moveTo>
                  <a:lnTo>
                    <a:pt x="78" y="203"/>
                  </a:lnTo>
                  <a:cubicBezTo>
                    <a:pt x="79" y="202"/>
                    <a:pt x="79" y="202"/>
                    <a:pt x="79" y="201"/>
                  </a:cubicBezTo>
                  <a:lnTo>
                    <a:pt x="85" y="194"/>
                  </a:lnTo>
                  <a:lnTo>
                    <a:pt x="97" y="204"/>
                  </a:lnTo>
                  <a:lnTo>
                    <a:pt x="92" y="211"/>
                  </a:lnTo>
                  <a:lnTo>
                    <a:pt x="92" y="210"/>
                  </a:lnTo>
                  <a:lnTo>
                    <a:pt x="66" y="259"/>
                  </a:lnTo>
                  <a:lnTo>
                    <a:pt x="52" y="251"/>
                  </a:lnTo>
                  <a:close/>
                  <a:moveTo>
                    <a:pt x="115" y="157"/>
                  </a:moveTo>
                  <a:lnTo>
                    <a:pt x="133" y="134"/>
                  </a:lnTo>
                  <a:cubicBezTo>
                    <a:pt x="134" y="134"/>
                    <a:pt x="134" y="134"/>
                    <a:pt x="134" y="133"/>
                  </a:cubicBezTo>
                  <a:lnTo>
                    <a:pt x="162" y="111"/>
                  </a:lnTo>
                  <a:lnTo>
                    <a:pt x="172" y="124"/>
                  </a:lnTo>
                  <a:lnTo>
                    <a:pt x="144" y="146"/>
                  </a:lnTo>
                  <a:lnTo>
                    <a:pt x="146" y="144"/>
                  </a:lnTo>
                  <a:lnTo>
                    <a:pt x="127" y="167"/>
                  </a:lnTo>
                  <a:lnTo>
                    <a:pt x="115" y="157"/>
                  </a:lnTo>
                  <a:close/>
                  <a:moveTo>
                    <a:pt x="199" y="81"/>
                  </a:moveTo>
                  <a:lnTo>
                    <a:pt x="201" y="79"/>
                  </a:lnTo>
                  <a:cubicBezTo>
                    <a:pt x="202" y="79"/>
                    <a:pt x="202" y="79"/>
                    <a:pt x="203" y="78"/>
                  </a:cubicBezTo>
                  <a:lnTo>
                    <a:pt x="256" y="49"/>
                  </a:lnTo>
                  <a:lnTo>
                    <a:pt x="264" y="63"/>
                  </a:lnTo>
                  <a:lnTo>
                    <a:pt x="210" y="92"/>
                  </a:lnTo>
                  <a:lnTo>
                    <a:pt x="211" y="92"/>
                  </a:lnTo>
                  <a:lnTo>
                    <a:pt x="209" y="94"/>
                  </a:lnTo>
                  <a:lnTo>
                    <a:pt x="199" y="81"/>
                  </a:lnTo>
                  <a:close/>
                  <a:moveTo>
                    <a:pt x="301" y="29"/>
                  </a:moveTo>
                  <a:lnTo>
                    <a:pt x="363" y="10"/>
                  </a:lnTo>
                  <a:lnTo>
                    <a:pt x="367" y="26"/>
                  </a:lnTo>
                  <a:lnTo>
                    <a:pt x="306" y="45"/>
                  </a:lnTo>
                  <a:lnTo>
                    <a:pt x="301" y="29"/>
                  </a:lnTo>
                  <a:close/>
                  <a:moveTo>
                    <a:pt x="412" y="5"/>
                  </a:moveTo>
                  <a:lnTo>
                    <a:pt x="456" y="0"/>
                  </a:lnTo>
                  <a:lnTo>
                    <a:pt x="457" y="16"/>
                  </a:lnTo>
                  <a:lnTo>
                    <a:pt x="414" y="21"/>
                  </a:lnTo>
                  <a:lnTo>
                    <a:pt x="412" y="5"/>
                  </a:lnTo>
                  <a:close/>
                  <a:moveTo>
                    <a:pt x="456" y="0"/>
                  </a:moveTo>
                  <a:lnTo>
                    <a:pt x="477" y="0"/>
                  </a:lnTo>
                  <a:lnTo>
                    <a:pt x="477" y="16"/>
                  </a:lnTo>
                  <a:lnTo>
                    <a:pt x="456" y="16"/>
                  </a:lnTo>
                  <a:lnTo>
                    <a:pt x="456" y="0"/>
                  </a:lnTo>
                  <a:close/>
                  <a:moveTo>
                    <a:pt x="525" y="0"/>
                  </a:moveTo>
                  <a:lnTo>
                    <a:pt x="589" y="0"/>
                  </a:lnTo>
                  <a:lnTo>
                    <a:pt x="589" y="16"/>
                  </a:lnTo>
                  <a:lnTo>
                    <a:pt x="525" y="16"/>
                  </a:lnTo>
                  <a:lnTo>
                    <a:pt x="525" y="0"/>
                  </a:lnTo>
                  <a:close/>
                  <a:moveTo>
                    <a:pt x="637" y="0"/>
                  </a:moveTo>
                  <a:lnTo>
                    <a:pt x="701" y="0"/>
                  </a:lnTo>
                  <a:lnTo>
                    <a:pt x="701" y="16"/>
                  </a:lnTo>
                  <a:lnTo>
                    <a:pt x="637" y="16"/>
                  </a:lnTo>
                  <a:lnTo>
                    <a:pt x="637" y="0"/>
                  </a:lnTo>
                  <a:close/>
                  <a:moveTo>
                    <a:pt x="749" y="0"/>
                  </a:moveTo>
                  <a:lnTo>
                    <a:pt x="813" y="0"/>
                  </a:lnTo>
                  <a:lnTo>
                    <a:pt x="813" y="16"/>
                  </a:lnTo>
                  <a:lnTo>
                    <a:pt x="749" y="16"/>
                  </a:lnTo>
                  <a:lnTo>
                    <a:pt x="749" y="0"/>
                  </a:lnTo>
                  <a:close/>
                  <a:moveTo>
                    <a:pt x="861" y="0"/>
                  </a:moveTo>
                  <a:lnTo>
                    <a:pt x="925" y="0"/>
                  </a:lnTo>
                  <a:lnTo>
                    <a:pt x="925" y="16"/>
                  </a:lnTo>
                  <a:lnTo>
                    <a:pt x="861" y="16"/>
                  </a:lnTo>
                  <a:lnTo>
                    <a:pt x="861" y="0"/>
                  </a:lnTo>
                  <a:close/>
                  <a:moveTo>
                    <a:pt x="973" y="0"/>
                  </a:moveTo>
                  <a:lnTo>
                    <a:pt x="1037" y="0"/>
                  </a:lnTo>
                  <a:lnTo>
                    <a:pt x="1037" y="16"/>
                  </a:lnTo>
                  <a:lnTo>
                    <a:pt x="973" y="16"/>
                  </a:lnTo>
                  <a:lnTo>
                    <a:pt x="973" y="0"/>
                  </a:lnTo>
                  <a:close/>
                  <a:moveTo>
                    <a:pt x="1085" y="0"/>
                  </a:moveTo>
                  <a:lnTo>
                    <a:pt x="1149" y="0"/>
                  </a:lnTo>
                  <a:lnTo>
                    <a:pt x="1149" y="16"/>
                  </a:lnTo>
                  <a:lnTo>
                    <a:pt x="1085" y="16"/>
                  </a:lnTo>
                  <a:lnTo>
                    <a:pt x="1085" y="0"/>
                  </a:lnTo>
                  <a:close/>
                  <a:moveTo>
                    <a:pt x="1197" y="0"/>
                  </a:moveTo>
                  <a:lnTo>
                    <a:pt x="1261" y="0"/>
                  </a:lnTo>
                  <a:lnTo>
                    <a:pt x="1261" y="16"/>
                  </a:lnTo>
                  <a:lnTo>
                    <a:pt x="1197" y="16"/>
                  </a:lnTo>
                  <a:lnTo>
                    <a:pt x="1197" y="0"/>
                  </a:lnTo>
                  <a:close/>
                  <a:moveTo>
                    <a:pt x="1309" y="0"/>
                  </a:moveTo>
                  <a:lnTo>
                    <a:pt x="1373" y="0"/>
                  </a:lnTo>
                  <a:lnTo>
                    <a:pt x="1373" y="16"/>
                  </a:lnTo>
                  <a:lnTo>
                    <a:pt x="1309" y="16"/>
                  </a:lnTo>
                  <a:lnTo>
                    <a:pt x="1309" y="0"/>
                  </a:lnTo>
                  <a:close/>
                  <a:moveTo>
                    <a:pt x="1422" y="0"/>
                  </a:moveTo>
                  <a:lnTo>
                    <a:pt x="1486" y="0"/>
                  </a:lnTo>
                  <a:lnTo>
                    <a:pt x="1486" y="16"/>
                  </a:lnTo>
                  <a:lnTo>
                    <a:pt x="1422" y="16"/>
                  </a:lnTo>
                  <a:lnTo>
                    <a:pt x="1422" y="0"/>
                  </a:lnTo>
                  <a:close/>
                  <a:moveTo>
                    <a:pt x="1534" y="0"/>
                  </a:moveTo>
                  <a:lnTo>
                    <a:pt x="1598" y="0"/>
                  </a:lnTo>
                  <a:lnTo>
                    <a:pt x="1598" y="16"/>
                  </a:lnTo>
                  <a:lnTo>
                    <a:pt x="1534" y="16"/>
                  </a:lnTo>
                  <a:lnTo>
                    <a:pt x="1534" y="0"/>
                  </a:lnTo>
                  <a:close/>
                  <a:moveTo>
                    <a:pt x="1646" y="0"/>
                  </a:moveTo>
                  <a:lnTo>
                    <a:pt x="1710" y="0"/>
                  </a:lnTo>
                  <a:lnTo>
                    <a:pt x="1710" y="16"/>
                  </a:lnTo>
                  <a:lnTo>
                    <a:pt x="1646" y="16"/>
                  </a:lnTo>
                  <a:lnTo>
                    <a:pt x="1646" y="0"/>
                  </a:lnTo>
                  <a:close/>
                  <a:moveTo>
                    <a:pt x="1758" y="0"/>
                  </a:moveTo>
                  <a:lnTo>
                    <a:pt x="1822" y="0"/>
                  </a:lnTo>
                  <a:lnTo>
                    <a:pt x="1822" y="16"/>
                  </a:lnTo>
                  <a:lnTo>
                    <a:pt x="1758" y="16"/>
                  </a:lnTo>
                  <a:lnTo>
                    <a:pt x="1758" y="0"/>
                  </a:lnTo>
                  <a:close/>
                  <a:moveTo>
                    <a:pt x="1870" y="0"/>
                  </a:moveTo>
                  <a:lnTo>
                    <a:pt x="1934" y="0"/>
                  </a:lnTo>
                  <a:lnTo>
                    <a:pt x="1934" y="16"/>
                  </a:lnTo>
                  <a:lnTo>
                    <a:pt x="1870" y="16"/>
                  </a:lnTo>
                  <a:lnTo>
                    <a:pt x="1870" y="0"/>
                  </a:lnTo>
                  <a:close/>
                  <a:moveTo>
                    <a:pt x="1982" y="0"/>
                  </a:moveTo>
                  <a:lnTo>
                    <a:pt x="2046" y="0"/>
                  </a:lnTo>
                  <a:lnTo>
                    <a:pt x="2046" y="16"/>
                  </a:lnTo>
                  <a:lnTo>
                    <a:pt x="1982" y="16"/>
                  </a:lnTo>
                  <a:lnTo>
                    <a:pt x="1982" y="0"/>
                  </a:lnTo>
                  <a:close/>
                  <a:moveTo>
                    <a:pt x="2094" y="0"/>
                  </a:moveTo>
                  <a:lnTo>
                    <a:pt x="2158" y="0"/>
                  </a:lnTo>
                  <a:lnTo>
                    <a:pt x="2158" y="16"/>
                  </a:lnTo>
                  <a:lnTo>
                    <a:pt x="2094" y="16"/>
                  </a:lnTo>
                  <a:lnTo>
                    <a:pt x="2094" y="0"/>
                  </a:lnTo>
                  <a:close/>
                  <a:moveTo>
                    <a:pt x="2206" y="0"/>
                  </a:moveTo>
                  <a:lnTo>
                    <a:pt x="2248" y="0"/>
                  </a:lnTo>
                  <a:lnTo>
                    <a:pt x="2248" y="16"/>
                  </a:lnTo>
                  <a:lnTo>
                    <a:pt x="2206" y="16"/>
                  </a:lnTo>
                  <a:lnTo>
                    <a:pt x="2206" y="0"/>
                  </a:lnTo>
                  <a:close/>
                  <a:moveTo>
                    <a:pt x="2249" y="0"/>
                  </a:moveTo>
                  <a:lnTo>
                    <a:pt x="2271" y="3"/>
                  </a:lnTo>
                  <a:lnTo>
                    <a:pt x="2269" y="19"/>
                  </a:lnTo>
                  <a:lnTo>
                    <a:pt x="2248" y="16"/>
                  </a:lnTo>
                  <a:lnTo>
                    <a:pt x="2249" y="0"/>
                  </a:lnTo>
                  <a:close/>
                  <a:moveTo>
                    <a:pt x="2319" y="7"/>
                  </a:moveTo>
                  <a:lnTo>
                    <a:pt x="2339" y="9"/>
                  </a:lnTo>
                  <a:cubicBezTo>
                    <a:pt x="2340" y="10"/>
                    <a:pt x="2340" y="10"/>
                    <a:pt x="2341" y="10"/>
                  </a:cubicBezTo>
                  <a:lnTo>
                    <a:pt x="2382" y="23"/>
                  </a:lnTo>
                  <a:lnTo>
                    <a:pt x="2378" y="38"/>
                  </a:lnTo>
                  <a:lnTo>
                    <a:pt x="2336" y="25"/>
                  </a:lnTo>
                  <a:lnTo>
                    <a:pt x="2338" y="25"/>
                  </a:lnTo>
                  <a:lnTo>
                    <a:pt x="2317" y="23"/>
                  </a:lnTo>
                  <a:lnTo>
                    <a:pt x="2319" y="7"/>
                  </a:lnTo>
                  <a:close/>
                  <a:moveTo>
                    <a:pt x="2430" y="38"/>
                  </a:moveTo>
                  <a:lnTo>
                    <a:pt x="2486" y="69"/>
                  </a:lnTo>
                  <a:lnTo>
                    <a:pt x="2478" y="83"/>
                  </a:lnTo>
                  <a:lnTo>
                    <a:pt x="2422" y="52"/>
                  </a:lnTo>
                  <a:lnTo>
                    <a:pt x="2430" y="38"/>
                  </a:lnTo>
                  <a:close/>
                  <a:moveTo>
                    <a:pt x="2526" y="97"/>
                  </a:moveTo>
                  <a:lnTo>
                    <a:pt x="2571" y="133"/>
                  </a:lnTo>
                  <a:cubicBezTo>
                    <a:pt x="2571" y="134"/>
                    <a:pt x="2571" y="134"/>
                    <a:pt x="2572" y="134"/>
                  </a:cubicBezTo>
                  <a:lnTo>
                    <a:pt x="2576" y="140"/>
                  </a:lnTo>
                  <a:lnTo>
                    <a:pt x="2564" y="150"/>
                  </a:lnTo>
                  <a:lnTo>
                    <a:pt x="2559" y="145"/>
                  </a:lnTo>
                  <a:lnTo>
                    <a:pt x="2560" y="146"/>
                  </a:lnTo>
                  <a:lnTo>
                    <a:pt x="2516" y="109"/>
                  </a:lnTo>
                  <a:lnTo>
                    <a:pt x="2526" y="97"/>
                  </a:lnTo>
                  <a:close/>
                  <a:moveTo>
                    <a:pt x="2606" y="177"/>
                  </a:moveTo>
                  <a:lnTo>
                    <a:pt x="2627" y="201"/>
                  </a:lnTo>
                  <a:cubicBezTo>
                    <a:pt x="2627" y="202"/>
                    <a:pt x="2627" y="202"/>
                    <a:pt x="2628" y="203"/>
                  </a:cubicBezTo>
                  <a:lnTo>
                    <a:pt x="2643" y="231"/>
                  </a:lnTo>
                  <a:lnTo>
                    <a:pt x="2629" y="239"/>
                  </a:lnTo>
                  <a:lnTo>
                    <a:pt x="2613" y="210"/>
                  </a:lnTo>
                  <a:lnTo>
                    <a:pt x="2614" y="212"/>
                  </a:lnTo>
                  <a:lnTo>
                    <a:pt x="2594" y="187"/>
                  </a:lnTo>
                  <a:lnTo>
                    <a:pt x="2606" y="177"/>
                  </a:lnTo>
                  <a:close/>
                  <a:moveTo>
                    <a:pt x="2666" y="273"/>
                  </a:moveTo>
                  <a:lnTo>
                    <a:pt x="2669" y="279"/>
                  </a:lnTo>
                  <a:cubicBezTo>
                    <a:pt x="2669" y="279"/>
                    <a:pt x="2669" y="280"/>
                    <a:pt x="2669" y="280"/>
                  </a:cubicBezTo>
                  <a:lnTo>
                    <a:pt x="2686" y="335"/>
                  </a:lnTo>
                  <a:lnTo>
                    <a:pt x="2671" y="340"/>
                  </a:lnTo>
                  <a:lnTo>
                    <a:pt x="2654" y="285"/>
                  </a:lnTo>
                  <a:lnTo>
                    <a:pt x="2654" y="286"/>
                  </a:lnTo>
                  <a:lnTo>
                    <a:pt x="2652" y="281"/>
                  </a:lnTo>
                  <a:lnTo>
                    <a:pt x="2666" y="273"/>
                  </a:lnTo>
                  <a:close/>
                  <a:moveTo>
                    <a:pt x="2697" y="384"/>
                  </a:moveTo>
                  <a:lnTo>
                    <a:pt x="2704" y="447"/>
                  </a:lnTo>
                  <a:lnTo>
                    <a:pt x="2688" y="449"/>
                  </a:lnTo>
                  <a:lnTo>
                    <a:pt x="2681" y="385"/>
                  </a:lnTo>
                  <a:lnTo>
                    <a:pt x="2697" y="384"/>
                  </a:lnTo>
                  <a:close/>
                  <a:moveTo>
                    <a:pt x="2704" y="496"/>
                  </a:moveTo>
                  <a:lnTo>
                    <a:pt x="2704" y="560"/>
                  </a:lnTo>
                  <a:lnTo>
                    <a:pt x="2688" y="560"/>
                  </a:lnTo>
                  <a:lnTo>
                    <a:pt x="2688" y="496"/>
                  </a:lnTo>
                  <a:lnTo>
                    <a:pt x="2704" y="496"/>
                  </a:lnTo>
                  <a:close/>
                  <a:moveTo>
                    <a:pt x="2704" y="608"/>
                  </a:moveTo>
                  <a:lnTo>
                    <a:pt x="2704" y="672"/>
                  </a:lnTo>
                  <a:lnTo>
                    <a:pt x="2688" y="672"/>
                  </a:lnTo>
                  <a:lnTo>
                    <a:pt x="2688" y="608"/>
                  </a:lnTo>
                  <a:lnTo>
                    <a:pt x="2704" y="608"/>
                  </a:lnTo>
                  <a:close/>
                  <a:moveTo>
                    <a:pt x="2704" y="720"/>
                  </a:moveTo>
                  <a:lnTo>
                    <a:pt x="2704" y="785"/>
                  </a:lnTo>
                  <a:lnTo>
                    <a:pt x="2688" y="785"/>
                  </a:lnTo>
                  <a:lnTo>
                    <a:pt x="2688" y="720"/>
                  </a:lnTo>
                  <a:lnTo>
                    <a:pt x="2704" y="720"/>
                  </a:lnTo>
                  <a:close/>
                  <a:moveTo>
                    <a:pt x="2704" y="833"/>
                  </a:moveTo>
                  <a:lnTo>
                    <a:pt x="2704" y="897"/>
                  </a:lnTo>
                  <a:lnTo>
                    <a:pt x="2688" y="897"/>
                  </a:lnTo>
                  <a:lnTo>
                    <a:pt x="2688" y="833"/>
                  </a:lnTo>
                  <a:lnTo>
                    <a:pt x="2704" y="833"/>
                  </a:lnTo>
                  <a:close/>
                  <a:moveTo>
                    <a:pt x="2704" y="945"/>
                  </a:moveTo>
                  <a:lnTo>
                    <a:pt x="2704" y="1009"/>
                  </a:lnTo>
                  <a:lnTo>
                    <a:pt x="2688" y="1009"/>
                  </a:lnTo>
                  <a:lnTo>
                    <a:pt x="2688" y="945"/>
                  </a:lnTo>
                  <a:lnTo>
                    <a:pt x="2704" y="945"/>
                  </a:lnTo>
                  <a:close/>
                  <a:moveTo>
                    <a:pt x="2704" y="1057"/>
                  </a:moveTo>
                  <a:lnTo>
                    <a:pt x="2704" y="1121"/>
                  </a:lnTo>
                  <a:lnTo>
                    <a:pt x="2688" y="1121"/>
                  </a:lnTo>
                  <a:lnTo>
                    <a:pt x="2688" y="1057"/>
                  </a:lnTo>
                  <a:lnTo>
                    <a:pt x="2704" y="1057"/>
                  </a:lnTo>
                  <a:close/>
                  <a:moveTo>
                    <a:pt x="2704" y="1169"/>
                  </a:moveTo>
                  <a:lnTo>
                    <a:pt x="2704" y="1233"/>
                  </a:lnTo>
                  <a:lnTo>
                    <a:pt x="2688" y="1233"/>
                  </a:lnTo>
                  <a:lnTo>
                    <a:pt x="2688" y="1169"/>
                  </a:lnTo>
                  <a:lnTo>
                    <a:pt x="2704" y="1169"/>
                  </a:lnTo>
                  <a:close/>
                  <a:moveTo>
                    <a:pt x="2704" y="1281"/>
                  </a:moveTo>
                  <a:lnTo>
                    <a:pt x="2704" y="1345"/>
                  </a:lnTo>
                  <a:lnTo>
                    <a:pt x="2688" y="1345"/>
                  </a:lnTo>
                  <a:lnTo>
                    <a:pt x="2688" y="1281"/>
                  </a:lnTo>
                  <a:lnTo>
                    <a:pt x="2704" y="1281"/>
                  </a:lnTo>
                  <a:close/>
                  <a:moveTo>
                    <a:pt x="2704" y="1393"/>
                  </a:moveTo>
                  <a:lnTo>
                    <a:pt x="2704" y="1457"/>
                  </a:lnTo>
                  <a:lnTo>
                    <a:pt x="2688" y="1457"/>
                  </a:lnTo>
                  <a:lnTo>
                    <a:pt x="2688" y="1393"/>
                  </a:lnTo>
                  <a:lnTo>
                    <a:pt x="2704" y="1393"/>
                  </a:lnTo>
                  <a:close/>
                  <a:moveTo>
                    <a:pt x="2704" y="1505"/>
                  </a:moveTo>
                  <a:lnTo>
                    <a:pt x="2704" y="1569"/>
                  </a:lnTo>
                  <a:lnTo>
                    <a:pt x="2688" y="1569"/>
                  </a:lnTo>
                  <a:lnTo>
                    <a:pt x="2688" y="1505"/>
                  </a:lnTo>
                  <a:lnTo>
                    <a:pt x="2704" y="1505"/>
                  </a:lnTo>
                  <a:close/>
                  <a:moveTo>
                    <a:pt x="2704" y="1617"/>
                  </a:moveTo>
                  <a:lnTo>
                    <a:pt x="2704" y="1681"/>
                  </a:lnTo>
                  <a:lnTo>
                    <a:pt x="2688" y="1681"/>
                  </a:lnTo>
                  <a:lnTo>
                    <a:pt x="2688" y="1617"/>
                  </a:lnTo>
                  <a:lnTo>
                    <a:pt x="2704" y="1617"/>
                  </a:lnTo>
                  <a:close/>
                  <a:moveTo>
                    <a:pt x="2704" y="1729"/>
                  </a:moveTo>
                  <a:lnTo>
                    <a:pt x="2704" y="1794"/>
                  </a:lnTo>
                  <a:lnTo>
                    <a:pt x="2688" y="1794"/>
                  </a:lnTo>
                  <a:lnTo>
                    <a:pt x="2688" y="1729"/>
                  </a:lnTo>
                  <a:lnTo>
                    <a:pt x="2704" y="1729"/>
                  </a:lnTo>
                  <a:close/>
                  <a:moveTo>
                    <a:pt x="2704" y="1842"/>
                  </a:moveTo>
                  <a:lnTo>
                    <a:pt x="2704" y="1906"/>
                  </a:lnTo>
                  <a:lnTo>
                    <a:pt x="2688" y="1906"/>
                  </a:lnTo>
                  <a:lnTo>
                    <a:pt x="2688" y="1842"/>
                  </a:lnTo>
                  <a:lnTo>
                    <a:pt x="2704" y="1842"/>
                  </a:lnTo>
                  <a:close/>
                  <a:moveTo>
                    <a:pt x="2704" y="1954"/>
                  </a:moveTo>
                  <a:lnTo>
                    <a:pt x="2704" y="2018"/>
                  </a:lnTo>
                  <a:lnTo>
                    <a:pt x="2688" y="2018"/>
                  </a:lnTo>
                  <a:lnTo>
                    <a:pt x="2688" y="1954"/>
                  </a:lnTo>
                  <a:lnTo>
                    <a:pt x="2704" y="1954"/>
                  </a:lnTo>
                  <a:close/>
                  <a:moveTo>
                    <a:pt x="2704" y="2066"/>
                  </a:moveTo>
                  <a:lnTo>
                    <a:pt x="2704" y="2130"/>
                  </a:lnTo>
                  <a:lnTo>
                    <a:pt x="2688" y="2130"/>
                  </a:lnTo>
                  <a:lnTo>
                    <a:pt x="2688" y="2066"/>
                  </a:lnTo>
                  <a:lnTo>
                    <a:pt x="2704" y="2066"/>
                  </a:lnTo>
                  <a:close/>
                  <a:moveTo>
                    <a:pt x="2704" y="2178"/>
                  </a:moveTo>
                  <a:lnTo>
                    <a:pt x="2704" y="2242"/>
                  </a:lnTo>
                  <a:lnTo>
                    <a:pt x="2688" y="2242"/>
                  </a:lnTo>
                  <a:lnTo>
                    <a:pt x="2688" y="2178"/>
                  </a:lnTo>
                  <a:lnTo>
                    <a:pt x="2704" y="2178"/>
                  </a:lnTo>
                  <a:close/>
                  <a:moveTo>
                    <a:pt x="2704" y="2290"/>
                  </a:moveTo>
                  <a:lnTo>
                    <a:pt x="2704" y="2354"/>
                  </a:lnTo>
                  <a:lnTo>
                    <a:pt x="2688" y="2354"/>
                  </a:lnTo>
                  <a:lnTo>
                    <a:pt x="2688" y="2290"/>
                  </a:lnTo>
                  <a:lnTo>
                    <a:pt x="2704" y="2290"/>
                  </a:lnTo>
                  <a:close/>
                  <a:moveTo>
                    <a:pt x="2702" y="2403"/>
                  </a:moveTo>
                  <a:lnTo>
                    <a:pt x="2696" y="2467"/>
                  </a:lnTo>
                  <a:lnTo>
                    <a:pt x="2680" y="2465"/>
                  </a:lnTo>
                  <a:lnTo>
                    <a:pt x="2686" y="2401"/>
                  </a:lnTo>
                  <a:lnTo>
                    <a:pt x="2702" y="2403"/>
                  </a:lnTo>
                  <a:close/>
                  <a:moveTo>
                    <a:pt x="2681" y="2514"/>
                  </a:moveTo>
                  <a:lnTo>
                    <a:pt x="2669" y="2554"/>
                  </a:lnTo>
                  <a:cubicBezTo>
                    <a:pt x="2669" y="2554"/>
                    <a:pt x="2669" y="2555"/>
                    <a:pt x="2669" y="2555"/>
                  </a:cubicBezTo>
                  <a:lnTo>
                    <a:pt x="2658" y="2575"/>
                  </a:lnTo>
                  <a:lnTo>
                    <a:pt x="2644" y="2567"/>
                  </a:lnTo>
                  <a:lnTo>
                    <a:pt x="2654" y="2548"/>
                  </a:lnTo>
                  <a:lnTo>
                    <a:pt x="2654" y="2549"/>
                  </a:lnTo>
                  <a:lnTo>
                    <a:pt x="2666" y="2509"/>
                  </a:lnTo>
                  <a:lnTo>
                    <a:pt x="2681" y="2514"/>
                  </a:lnTo>
                  <a:close/>
                  <a:moveTo>
                    <a:pt x="2635" y="2617"/>
                  </a:moveTo>
                  <a:lnTo>
                    <a:pt x="2628" y="2631"/>
                  </a:lnTo>
                  <a:cubicBezTo>
                    <a:pt x="2627" y="2632"/>
                    <a:pt x="2627" y="2632"/>
                    <a:pt x="2627" y="2633"/>
                  </a:cubicBezTo>
                  <a:lnTo>
                    <a:pt x="2596" y="2670"/>
                  </a:lnTo>
                  <a:lnTo>
                    <a:pt x="2583" y="2659"/>
                  </a:lnTo>
                  <a:lnTo>
                    <a:pt x="2614" y="2622"/>
                  </a:lnTo>
                  <a:lnTo>
                    <a:pt x="2613" y="2624"/>
                  </a:lnTo>
                  <a:lnTo>
                    <a:pt x="2621" y="2610"/>
                  </a:lnTo>
                  <a:lnTo>
                    <a:pt x="2635" y="2617"/>
                  </a:lnTo>
                  <a:close/>
                  <a:moveTo>
                    <a:pt x="2563" y="2706"/>
                  </a:moveTo>
                  <a:lnTo>
                    <a:pt x="2513" y="2747"/>
                  </a:lnTo>
                  <a:lnTo>
                    <a:pt x="2503" y="2735"/>
                  </a:lnTo>
                  <a:lnTo>
                    <a:pt x="2552" y="2694"/>
                  </a:lnTo>
                  <a:lnTo>
                    <a:pt x="2563" y="2706"/>
                  </a:lnTo>
                  <a:close/>
                  <a:moveTo>
                    <a:pt x="2471" y="2773"/>
                  </a:moveTo>
                  <a:lnTo>
                    <a:pt x="2427" y="2797"/>
                  </a:lnTo>
                  <a:cubicBezTo>
                    <a:pt x="2427" y="2797"/>
                    <a:pt x="2426" y="2797"/>
                    <a:pt x="2426" y="2797"/>
                  </a:cubicBezTo>
                  <a:lnTo>
                    <a:pt x="2412" y="2801"/>
                  </a:lnTo>
                  <a:lnTo>
                    <a:pt x="2407" y="2786"/>
                  </a:lnTo>
                  <a:lnTo>
                    <a:pt x="2421" y="2782"/>
                  </a:lnTo>
                  <a:lnTo>
                    <a:pt x="2420" y="2782"/>
                  </a:lnTo>
                  <a:lnTo>
                    <a:pt x="2463" y="2759"/>
                  </a:lnTo>
                  <a:lnTo>
                    <a:pt x="2471" y="2773"/>
                  </a:lnTo>
                  <a:close/>
                  <a:moveTo>
                    <a:pt x="2366" y="2815"/>
                  </a:moveTo>
                  <a:lnTo>
                    <a:pt x="2341" y="2823"/>
                  </a:lnTo>
                  <a:cubicBezTo>
                    <a:pt x="2340" y="2823"/>
                    <a:pt x="2340" y="2823"/>
                    <a:pt x="2339" y="2823"/>
                  </a:cubicBezTo>
                  <a:lnTo>
                    <a:pt x="2302" y="2827"/>
                  </a:lnTo>
                  <a:lnTo>
                    <a:pt x="2300" y="2811"/>
                  </a:lnTo>
                  <a:lnTo>
                    <a:pt x="2338" y="2807"/>
                  </a:lnTo>
                  <a:lnTo>
                    <a:pt x="2336" y="2808"/>
                  </a:lnTo>
                  <a:lnTo>
                    <a:pt x="2361" y="2800"/>
                  </a:lnTo>
                  <a:lnTo>
                    <a:pt x="2366" y="2815"/>
                  </a:lnTo>
                  <a:close/>
                  <a:moveTo>
                    <a:pt x="2254" y="2832"/>
                  </a:moveTo>
                  <a:lnTo>
                    <a:pt x="2249" y="2832"/>
                  </a:lnTo>
                  <a:lnTo>
                    <a:pt x="2248" y="2816"/>
                  </a:lnTo>
                  <a:lnTo>
                    <a:pt x="2253" y="2816"/>
                  </a:lnTo>
                  <a:lnTo>
                    <a:pt x="2254" y="2832"/>
                  </a:lnTo>
                  <a:close/>
                  <a:moveTo>
                    <a:pt x="2248" y="2832"/>
                  </a:moveTo>
                  <a:lnTo>
                    <a:pt x="2189" y="2832"/>
                  </a:lnTo>
                  <a:lnTo>
                    <a:pt x="2189" y="2816"/>
                  </a:lnTo>
                  <a:lnTo>
                    <a:pt x="2248" y="2816"/>
                  </a:lnTo>
                  <a:lnTo>
                    <a:pt x="2248" y="2832"/>
                  </a:lnTo>
                  <a:close/>
                  <a:moveTo>
                    <a:pt x="2141" y="2832"/>
                  </a:moveTo>
                  <a:lnTo>
                    <a:pt x="2077" y="2832"/>
                  </a:lnTo>
                  <a:lnTo>
                    <a:pt x="2077" y="2816"/>
                  </a:lnTo>
                  <a:lnTo>
                    <a:pt x="2141" y="2816"/>
                  </a:lnTo>
                  <a:lnTo>
                    <a:pt x="2141" y="2832"/>
                  </a:lnTo>
                  <a:close/>
                  <a:moveTo>
                    <a:pt x="2029" y="2832"/>
                  </a:moveTo>
                  <a:lnTo>
                    <a:pt x="1965" y="2832"/>
                  </a:lnTo>
                  <a:lnTo>
                    <a:pt x="1965" y="2816"/>
                  </a:lnTo>
                  <a:lnTo>
                    <a:pt x="2029" y="2816"/>
                  </a:lnTo>
                  <a:lnTo>
                    <a:pt x="2029" y="2832"/>
                  </a:lnTo>
                  <a:close/>
                  <a:moveTo>
                    <a:pt x="1917" y="2832"/>
                  </a:moveTo>
                  <a:lnTo>
                    <a:pt x="1853" y="2832"/>
                  </a:lnTo>
                  <a:lnTo>
                    <a:pt x="1853" y="2816"/>
                  </a:lnTo>
                  <a:lnTo>
                    <a:pt x="1917" y="2816"/>
                  </a:lnTo>
                  <a:lnTo>
                    <a:pt x="1917" y="2832"/>
                  </a:lnTo>
                  <a:close/>
                  <a:moveTo>
                    <a:pt x="1805" y="2832"/>
                  </a:moveTo>
                  <a:lnTo>
                    <a:pt x="1741" y="2832"/>
                  </a:lnTo>
                  <a:lnTo>
                    <a:pt x="1741" y="2816"/>
                  </a:lnTo>
                  <a:lnTo>
                    <a:pt x="1805" y="2816"/>
                  </a:lnTo>
                  <a:lnTo>
                    <a:pt x="1805" y="2832"/>
                  </a:lnTo>
                  <a:close/>
                  <a:moveTo>
                    <a:pt x="1693" y="2832"/>
                  </a:moveTo>
                  <a:lnTo>
                    <a:pt x="1629" y="2832"/>
                  </a:lnTo>
                  <a:lnTo>
                    <a:pt x="1629" y="2816"/>
                  </a:lnTo>
                  <a:lnTo>
                    <a:pt x="1693" y="2816"/>
                  </a:lnTo>
                  <a:lnTo>
                    <a:pt x="1693" y="2832"/>
                  </a:lnTo>
                  <a:close/>
                  <a:moveTo>
                    <a:pt x="1581" y="2832"/>
                  </a:moveTo>
                  <a:lnTo>
                    <a:pt x="1517" y="2832"/>
                  </a:lnTo>
                  <a:lnTo>
                    <a:pt x="1517" y="2816"/>
                  </a:lnTo>
                  <a:lnTo>
                    <a:pt x="1581" y="2816"/>
                  </a:lnTo>
                  <a:lnTo>
                    <a:pt x="1581" y="2832"/>
                  </a:lnTo>
                  <a:close/>
                  <a:moveTo>
                    <a:pt x="1469" y="2832"/>
                  </a:moveTo>
                  <a:lnTo>
                    <a:pt x="1404" y="2832"/>
                  </a:lnTo>
                  <a:lnTo>
                    <a:pt x="1404" y="2816"/>
                  </a:lnTo>
                  <a:lnTo>
                    <a:pt x="1469" y="2816"/>
                  </a:lnTo>
                  <a:lnTo>
                    <a:pt x="1469" y="2832"/>
                  </a:lnTo>
                  <a:close/>
                  <a:moveTo>
                    <a:pt x="1356" y="2832"/>
                  </a:moveTo>
                  <a:lnTo>
                    <a:pt x="1292" y="2832"/>
                  </a:lnTo>
                  <a:lnTo>
                    <a:pt x="1292" y="2816"/>
                  </a:lnTo>
                  <a:lnTo>
                    <a:pt x="1356" y="2816"/>
                  </a:lnTo>
                  <a:lnTo>
                    <a:pt x="1356" y="2832"/>
                  </a:lnTo>
                  <a:close/>
                  <a:moveTo>
                    <a:pt x="1244" y="2832"/>
                  </a:moveTo>
                  <a:lnTo>
                    <a:pt x="1180" y="2832"/>
                  </a:lnTo>
                  <a:lnTo>
                    <a:pt x="1180" y="2816"/>
                  </a:lnTo>
                  <a:lnTo>
                    <a:pt x="1244" y="2816"/>
                  </a:lnTo>
                  <a:lnTo>
                    <a:pt x="1244" y="2832"/>
                  </a:lnTo>
                  <a:close/>
                  <a:moveTo>
                    <a:pt x="1132" y="2832"/>
                  </a:moveTo>
                  <a:lnTo>
                    <a:pt x="1068" y="2832"/>
                  </a:lnTo>
                  <a:lnTo>
                    <a:pt x="1068" y="2816"/>
                  </a:lnTo>
                  <a:lnTo>
                    <a:pt x="1132" y="2816"/>
                  </a:lnTo>
                  <a:lnTo>
                    <a:pt x="1132" y="2832"/>
                  </a:lnTo>
                  <a:close/>
                  <a:moveTo>
                    <a:pt x="1020" y="2832"/>
                  </a:moveTo>
                  <a:lnTo>
                    <a:pt x="956" y="2832"/>
                  </a:lnTo>
                  <a:lnTo>
                    <a:pt x="956" y="2816"/>
                  </a:lnTo>
                  <a:lnTo>
                    <a:pt x="1020" y="2816"/>
                  </a:lnTo>
                  <a:lnTo>
                    <a:pt x="1020" y="2832"/>
                  </a:lnTo>
                  <a:close/>
                  <a:moveTo>
                    <a:pt x="908" y="2832"/>
                  </a:moveTo>
                  <a:lnTo>
                    <a:pt x="844" y="2832"/>
                  </a:lnTo>
                  <a:lnTo>
                    <a:pt x="844" y="2816"/>
                  </a:lnTo>
                  <a:lnTo>
                    <a:pt x="908" y="2816"/>
                  </a:lnTo>
                  <a:lnTo>
                    <a:pt x="908" y="2832"/>
                  </a:lnTo>
                  <a:close/>
                  <a:moveTo>
                    <a:pt x="796" y="2832"/>
                  </a:moveTo>
                  <a:lnTo>
                    <a:pt x="732" y="2832"/>
                  </a:lnTo>
                  <a:lnTo>
                    <a:pt x="732" y="2816"/>
                  </a:lnTo>
                  <a:lnTo>
                    <a:pt x="796" y="2816"/>
                  </a:lnTo>
                  <a:lnTo>
                    <a:pt x="796" y="2832"/>
                  </a:lnTo>
                  <a:close/>
                  <a:moveTo>
                    <a:pt x="684" y="2832"/>
                  </a:moveTo>
                  <a:lnTo>
                    <a:pt x="620" y="2832"/>
                  </a:lnTo>
                  <a:lnTo>
                    <a:pt x="620" y="2816"/>
                  </a:lnTo>
                  <a:lnTo>
                    <a:pt x="684" y="2816"/>
                  </a:lnTo>
                  <a:lnTo>
                    <a:pt x="684" y="2832"/>
                  </a:lnTo>
                  <a:close/>
                  <a:moveTo>
                    <a:pt x="572" y="2832"/>
                  </a:moveTo>
                  <a:lnTo>
                    <a:pt x="508" y="2832"/>
                  </a:lnTo>
                  <a:lnTo>
                    <a:pt x="508" y="2816"/>
                  </a:lnTo>
                  <a:lnTo>
                    <a:pt x="572" y="2816"/>
                  </a:lnTo>
                  <a:lnTo>
                    <a:pt x="572" y="2832"/>
                  </a:lnTo>
                  <a:close/>
                  <a:moveTo>
                    <a:pt x="460" y="2832"/>
                  </a:moveTo>
                  <a:lnTo>
                    <a:pt x="456" y="2832"/>
                  </a:lnTo>
                  <a:lnTo>
                    <a:pt x="456" y="2816"/>
                  </a:lnTo>
                  <a:lnTo>
                    <a:pt x="460" y="2816"/>
                  </a:lnTo>
                  <a:lnTo>
                    <a:pt x="460" y="2832"/>
                  </a:lnTo>
                  <a:close/>
                  <a:moveTo>
                    <a:pt x="456" y="2832"/>
                  </a:moveTo>
                  <a:lnTo>
                    <a:pt x="395" y="2826"/>
                  </a:lnTo>
                  <a:lnTo>
                    <a:pt x="397" y="2810"/>
                  </a:lnTo>
                  <a:lnTo>
                    <a:pt x="457" y="2816"/>
                  </a:lnTo>
                  <a:lnTo>
                    <a:pt x="456" y="2832"/>
                  </a:lnTo>
                  <a:close/>
                  <a:moveTo>
                    <a:pt x="346" y="2818"/>
                  </a:moveTo>
                  <a:lnTo>
                    <a:pt x="285" y="2799"/>
                  </a:lnTo>
                  <a:lnTo>
                    <a:pt x="290" y="2783"/>
                  </a:lnTo>
                  <a:lnTo>
                    <a:pt x="351" y="2802"/>
                  </a:lnTo>
                  <a:lnTo>
                    <a:pt x="346" y="2818"/>
                  </a:lnTo>
                  <a:close/>
                  <a:moveTo>
                    <a:pt x="241" y="2776"/>
                  </a:moveTo>
                  <a:lnTo>
                    <a:pt x="203" y="2756"/>
                  </a:lnTo>
                  <a:cubicBezTo>
                    <a:pt x="202" y="2755"/>
                    <a:pt x="202" y="2755"/>
                    <a:pt x="201" y="2755"/>
                  </a:cubicBezTo>
                  <a:lnTo>
                    <a:pt x="186" y="2742"/>
                  </a:lnTo>
                  <a:lnTo>
                    <a:pt x="196" y="2729"/>
                  </a:lnTo>
                  <a:lnTo>
                    <a:pt x="212" y="2742"/>
                  </a:lnTo>
                  <a:lnTo>
                    <a:pt x="210" y="2741"/>
                  </a:lnTo>
                  <a:lnTo>
                    <a:pt x="249" y="2762"/>
                  </a:lnTo>
                  <a:lnTo>
                    <a:pt x="241" y="2776"/>
                  </a:lnTo>
                  <a:close/>
                  <a:moveTo>
                    <a:pt x="148" y="2711"/>
                  </a:moveTo>
                  <a:lnTo>
                    <a:pt x="134" y="2700"/>
                  </a:lnTo>
                  <a:cubicBezTo>
                    <a:pt x="134" y="2699"/>
                    <a:pt x="134" y="2699"/>
                    <a:pt x="133" y="2699"/>
                  </a:cubicBezTo>
                  <a:lnTo>
                    <a:pt x="104" y="2663"/>
                  </a:lnTo>
                  <a:lnTo>
                    <a:pt x="117" y="2653"/>
                  </a:lnTo>
                  <a:lnTo>
                    <a:pt x="146" y="2688"/>
                  </a:lnTo>
                  <a:lnTo>
                    <a:pt x="145" y="2687"/>
                  </a:lnTo>
                  <a:lnTo>
                    <a:pt x="159" y="2699"/>
                  </a:lnTo>
                  <a:lnTo>
                    <a:pt x="148" y="2711"/>
                  </a:lnTo>
                  <a:close/>
                  <a:moveTo>
                    <a:pt x="74" y="2624"/>
                  </a:moveTo>
                  <a:lnTo>
                    <a:pt x="43" y="2568"/>
                  </a:lnTo>
                  <a:lnTo>
                    <a:pt x="57" y="2560"/>
                  </a:lnTo>
                  <a:lnTo>
                    <a:pt x="88" y="2616"/>
                  </a:lnTo>
                  <a:lnTo>
                    <a:pt x="74" y="2624"/>
                  </a:lnTo>
                  <a:close/>
                  <a:moveTo>
                    <a:pt x="26" y="2521"/>
                  </a:moveTo>
                  <a:lnTo>
                    <a:pt x="10" y="2469"/>
                  </a:lnTo>
                  <a:cubicBezTo>
                    <a:pt x="10" y="2468"/>
                    <a:pt x="10" y="2468"/>
                    <a:pt x="9" y="2467"/>
                  </a:cubicBezTo>
                  <a:lnTo>
                    <a:pt x="9" y="2458"/>
                  </a:lnTo>
                  <a:lnTo>
                    <a:pt x="25" y="2457"/>
                  </a:lnTo>
                  <a:lnTo>
                    <a:pt x="25" y="2466"/>
                  </a:lnTo>
                  <a:lnTo>
                    <a:pt x="25" y="2464"/>
                  </a:lnTo>
                  <a:lnTo>
                    <a:pt x="41" y="2517"/>
                  </a:lnTo>
                  <a:lnTo>
                    <a:pt x="26" y="2521"/>
                  </a:lnTo>
                  <a:close/>
                  <a:moveTo>
                    <a:pt x="4" y="2410"/>
                  </a:moveTo>
                  <a:lnTo>
                    <a:pt x="0" y="2377"/>
                  </a:lnTo>
                  <a:lnTo>
                    <a:pt x="16" y="2376"/>
                  </a:lnTo>
                  <a:lnTo>
                    <a:pt x="20" y="2409"/>
                  </a:lnTo>
                  <a:lnTo>
                    <a:pt x="4" y="2410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4" name="Freeform 36"/>
            <p:cNvSpPr>
              <a:spLocks/>
            </p:cNvSpPr>
            <p:nvPr/>
          </p:nvSpPr>
          <p:spPr bwMode="auto">
            <a:xfrm>
              <a:off x="1756" y="1493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4 h 247"/>
                <a:gd name="T8" fmla="*/ 103 w 206"/>
                <a:gd name="T9" fmla="*/ 247 h 247"/>
                <a:gd name="T10" fmla="*/ 103 w 206"/>
                <a:gd name="T11" fmla="*/ 186 h 247"/>
                <a:gd name="T12" fmla="*/ 0 w 206"/>
                <a:gd name="T13" fmla="*/ 186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4"/>
                  </a:lnTo>
                  <a:lnTo>
                    <a:pt x="103" y="247"/>
                  </a:lnTo>
                  <a:lnTo>
                    <a:pt x="103" y="186"/>
                  </a:lnTo>
                  <a:lnTo>
                    <a:pt x="0" y="18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5" name="Freeform 37"/>
            <p:cNvSpPr>
              <a:spLocks noEditPoints="1"/>
            </p:cNvSpPr>
            <p:nvPr/>
          </p:nvSpPr>
          <p:spPr bwMode="auto">
            <a:xfrm>
              <a:off x="1754" y="1486"/>
              <a:ext cx="212" cy="262"/>
            </a:xfrm>
            <a:custGeom>
              <a:avLst/>
              <a:gdLst>
                <a:gd name="T0" fmla="*/ 0 w 212"/>
                <a:gd name="T1" fmla="*/ 67 h 262"/>
                <a:gd name="T2" fmla="*/ 105 w 212"/>
                <a:gd name="T3" fmla="*/ 67 h 262"/>
                <a:gd name="T4" fmla="*/ 102 w 212"/>
                <a:gd name="T5" fmla="*/ 69 h 262"/>
                <a:gd name="T6" fmla="*/ 102 w 212"/>
                <a:gd name="T7" fmla="*/ 0 h 262"/>
                <a:gd name="T8" fmla="*/ 212 w 212"/>
                <a:gd name="T9" fmla="*/ 131 h 262"/>
                <a:gd name="T10" fmla="*/ 102 w 212"/>
                <a:gd name="T11" fmla="*/ 262 h 262"/>
                <a:gd name="T12" fmla="*/ 102 w 212"/>
                <a:gd name="T13" fmla="*/ 193 h 262"/>
                <a:gd name="T14" fmla="*/ 105 w 212"/>
                <a:gd name="T15" fmla="*/ 195 h 262"/>
                <a:gd name="T16" fmla="*/ 0 w 212"/>
                <a:gd name="T17" fmla="*/ 195 h 262"/>
                <a:gd name="T18" fmla="*/ 0 w 212"/>
                <a:gd name="T19" fmla="*/ 67 h 262"/>
                <a:gd name="T20" fmla="*/ 5 w 212"/>
                <a:gd name="T21" fmla="*/ 193 h 262"/>
                <a:gd name="T22" fmla="*/ 2 w 212"/>
                <a:gd name="T23" fmla="*/ 190 h 262"/>
                <a:gd name="T24" fmla="*/ 108 w 212"/>
                <a:gd name="T25" fmla="*/ 190 h 262"/>
                <a:gd name="T26" fmla="*/ 108 w 212"/>
                <a:gd name="T27" fmla="*/ 254 h 262"/>
                <a:gd name="T28" fmla="*/ 103 w 212"/>
                <a:gd name="T29" fmla="*/ 253 h 262"/>
                <a:gd name="T30" fmla="*/ 206 w 212"/>
                <a:gd name="T31" fmla="*/ 129 h 262"/>
                <a:gd name="T32" fmla="*/ 206 w 212"/>
                <a:gd name="T33" fmla="*/ 133 h 262"/>
                <a:gd name="T34" fmla="*/ 103 w 212"/>
                <a:gd name="T35" fmla="*/ 9 h 262"/>
                <a:gd name="T36" fmla="*/ 108 w 212"/>
                <a:gd name="T37" fmla="*/ 7 h 262"/>
                <a:gd name="T38" fmla="*/ 108 w 212"/>
                <a:gd name="T39" fmla="*/ 72 h 262"/>
                <a:gd name="T40" fmla="*/ 2 w 212"/>
                <a:gd name="T41" fmla="*/ 72 h 262"/>
                <a:gd name="T42" fmla="*/ 5 w 212"/>
                <a:gd name="T43" fmla="*/ 69 h 262"/>
                <a:gd name="T44" fmla="*/ 5 w 212"/>
                <a:gd name="T45" fmla="*/ 193 h 2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2"/>
                <a:gd name="T71" fmla="*/ 212 w 212"/>
                <a:gd name="T72" fmla="*/ 262 h 2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2">
                  <a:moveTo>
                    <a:pt x="0" y="67"/>
                  </a:moveTo>
                  <a:lnTo>
                    <a:pt x="105" y="67"/>
                  </a:lnTo>
                  <a:lnTo>
                    <a:pt x="102" y="69"/>
                  </a:lnTo>
                  <a:lnTo>
                    <a:pt x="102" y="0"/>
                  </a:lnTo>
                  <a:lnTo>
                    <a:pt x="212" y="131"/>
                  </a:lnTo>
                  <a:lnTo>
                    <a:pt x="102" y="262"/>
                  </a:lnTo>
                  <a:lnTo>
                    <a:pt x="102" y="193"/>
                  </a:lnTo>
                  <a:lnTo>
                    <a:pt x="105" y="195"/>
                  </a:lnTo>
                  <a:lnTo>
                    <a:pt x="0" y="195"/>
                  </a:lnTo>
                  <a:lnTo>
                    <a:pt x="0" y="67"/>
                  </a:lnTo>
                  <a:close/>
                  <a:moveTo>
                    <a:pt x="5" y="193"/>
                  </a:moveTo>
                  <a:lnTo>
                    <a:pt x="2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3" y="253"/>
                  </a:lnTo>
                  <a:lnTo>
                    <a:pt x="206" y="129"/>
                  </a:lnTo>
                  <a:lnTo>
                    <a:pt x="206" y="13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08" y="72"/>
                  </a:lnTo>
                  <a:lnTo>
                    <a:pt x="2" y="72"/>
                  </a:lnTo>
                  <a:lnTo>
                    <a:pt x="5" y="69"/>
                  </a:lnTo>
                  <a:lnTo>
                    <a:pt x="5" y="19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6" name="Freeform 38"/>
            <p:cNvSpPr>
              <a:spLocks/>
            </p:cNvSpPr>
            <p:nvPr/>
          </p:nvSpPr>
          <p:spPr bwMode="auto">
            <a:xfrm>
              <a:off x="1756" y="2399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4 h 247"/>
                <a:gd name="T8" fmla="*/ 103 w 206"/>
                <a:gd name="T9" fmla="*/ 247 h 247"/>
                <a:gd name="T10" fmla="*/ 103 w 206"/>
                <a:gd name="T11" fmla="*/ 186 h 247"/>
                <a:gd name="T12" fmla="*/ 0 w 206"/>
                <a:gd name="T13" fmla="*/ 186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4"/>
                  </a:lnTo>
                  <a:lnTo>
                    <a:pt x="103" y="247"/>
                  </a:lnTo>
                  <a:lnTo>
                    <a:pt x="103" y="186"/>
                  </a:lnTo>
                  <a:lnTo>
                    <a:pt x="0" y="18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7" name="Freeform 39"/>
            <p:cNvSpPr>
              <a:spLocks noEditPoints="1"/>
            </p:cNvSpPr>
            <p:nvPr/>
          </p:nvSpPr>
          <p:spPr bwMode="auto">
            <a:xfrm>
              <a:off x="1754" y="2392"/>
              <a:ext cx="212" cy="262"/>
            </a:xfrm>
            <a:custGeom>
              <a:avLst/>
              <a:gdLst>
                <a:gd name="T0" fmla="*/ 0 w 212"/>
                <a:gd name="T1" fmla="*/ 66 h 262"/>
                <a:gd name="T2" fmla="*/ 105 w 212"/>
                <a:gd name="T3" fmla="*/ 66 h 262"/>
                <a:gd name="T4" fmla="*/ 102 w 212"/>
                <a:gd name="T5" fmla="*/ 69 h 262"/>
                <a:gd name="T6" fmla="*/ 102 w 212"/>
                <a:gd name="T7" fmla="*/ 0 h 262"/>
                <a:gd name="T8" fmla="*/ 212 w 212"/>
                <a:gd name="T9" fmla="*/ 131 h 262"/>
                <a:gd name="T10" fmla="*/ 102 w 212"/>
                <a:gd name="T11" fmla="*/ 262 h 262"/>
                <a:gd name="T12" fmla="*/ 102 w 212"/>
                <a:gd name="T13" fmla="*/ 193 h 262"/>
                <a:gd name="T14" fmla="*/ 105 w 212"/>
                <a:gd name="T15" fmla="*/ 195 h 262"/>
                <a:gd name="T16" fmla="*/ 0 w 212"/>
                <a:gd name="T17" fmla="*/ 195 h 262"/>
                <a:gd name="T18" fmla="*/ 0 w 212"/>
                <a:gd name="T19" fmla="*/ 66 h 262"/>
                <a:gd name="T20" fmla="*/ 5 w 212"/>
                <a:gd name="T21" fmla="*/ 193 h 262"/>
                <a:gd name="T22" fmla="*/ 2 w 212"/>
                <a:gd name="T23" fmla="*/ 190 h 262"/>
                <a:gd name="T24" fmla="*/ 108 w 212"/>
                <a:gd name="T25" fmla="*/ 190 h 262"/>
                <a:gd name="T26" fmla="*/ 108 w 212"/>
                <a:gd name="T27" fmla="*/ 254 h 262"/>
                <a:gd name="T28" fmla="*/ 103 w 212"/>
                <a:gd name="T29" fmla="*/ 253 h 262"/>
                <a:gd name="T30" fmla="*/ 206 w 212"/>
                <a:gd name="T31" fmla="*/ 129 h 262"/>
                <a:gd name="T32" fmla="*/ 206 w 212"/>
                <a:gd name="T33" fmla="*/ 133 h 262"/>
                <a:gd name="T34" fmla="*/ 103 w 212"/>
                <a:gd name="T35" fmla="*/ 9 h 262"/>
                <a:gd name="T36" fmla="*/ 108 w 212"/>
                <a:gd name="T37" fmla="*/ 7 h 262"/>
                <a:gd name="T38" fmla="*/ 108 w 212"/>
                <a:gd name="T39" fmla="*/ 72 h 262"/>
                <a:gd name="T40" fmla="*/ 2 w 212"/>
                <a:gd name="T41" fmla="*/ 72 h 262"/>
                <a:gd name="T42" fmla="*/ 5 w 212"/>
                <a:gd name="T43" fmla="*/ 69 h 262"/>
                <a:gd name="T44" fmla="*/ 5 w 212"/>
                <a:gd name="T45" fmla="*/ 193 h 2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2"/>
                <a:gd name="T71" fmla="*/ 212 w 212"/>
                <a:gd name="T72" fmla="*/ 262 h 2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2">
                  <a:moveTo>
                    <a:pt x="0" y="66"/>
                  </a:moveTo>
                  <a:lnTo>
                    <a:pt x="105" y="66"/>
                  </a:lnTo>
                  <a:lnTo>
                    <a:pt x="102" y="69"/>
                  </a:lnTo>
                  <a:lnTo>
                    <a:pt x="102" y="0"/>
                  </a:lnTo>
                  <a:lnTo>
                    <a:pt x="212" y="131"/>
                  </a:lnTo>
                  <a:lnTo>
                    <a:pt x="102" y="262"/>
                  </a:lnTo>
                  <a:lnTo>
                    <a:pt x="102" y="193"/>
                  </a:lnTo>
                  <a:lnTo>
                    <a:pt x="105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3"/>
                  </a:moveTo>
                  <a:lnTo>
                    <a:pt x="2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3" y="253"/>
                  </a:lnTo>
                  <a:lnTo>
                    <a:pt x="206" y="129"/>
                  </a:lnTo>
                  <a:lnTo>
                    <a:pt x="206" y="13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08" y="72"/>
                  </a:lnTo>
                  <a:lnTo>
                    <a:pt x="2" y="72"/>
                  </a:lnTo>
                  <a:lnTo>
                    <a:pt x="5" y="69"/>
                  </a:lnTo>
                  <a:lnTo>
                    <a:pt x="5" y="19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8" name="Freeform 40"/>
            <p:cNvSpPr>
              <a:spLocks/>
            </p:cNvSpPr>
            <p:nvPr/>
          </p:nvSpPr>
          <p:spPr bwMode="auto">
            <a:xfrm>
              <a:off x="1756" y="3264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3 h 247"/>
                <a:gd name="T8" fmla="*/ 103 w 206"/>
                <a:gd name="T9" fmla="*/ 247 h 247"/>
                <a:gd name="T10" fmla="*/ 103 w 206"/>
                <a:gd name="T11" fmla="*/ 185 h 247"/>
                <a:gd name="T12" fmla="*/ 0 w 206"/>
                <a:gd name="T13" fmla="*/ 185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3"/>
                  </a:lnTo>
                  <a:lnTo>
                    <a:pt x="103" y="247"/>
                  </a:lnTo>
                  <a:lnTo>
                    <a:pt x="103" y="185"/>
                  </a:lnTo>
                  <a:lnTo>
                    <a:pt x="0" y="1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9" name="Freeform 41"/>
            <p:cNvSpPr>
              <a:spLocks noEditPoints="1"/>
            </p:cNvSpPr>
            <p:nvPr/>
          </p:nvSpPr>
          <p:spPr bwMode="auto">
            <a:xfrm>
              <a:off x="1754" y="3257"/>
              <a:ext cx="212" cy="261"/>
            </a:xfrm>
            <a:custGeom>
              <a:avLst/>
              <a:gdLst>
                <a:gd name="T0" fmla="*/ 0 w 212"/>
                <a:gd name="T1" fmla="*/ 66 h 261"/>
                <a:gd name="T2" fmla="*/ 105 w 212"/>
                <a:gd name="T3" fmla="*/ 66 h 261"/>
                <a:gd name="T4" fmla="*/ 102 w 212"/>
                <a:gd name="T5" fmla="*/ 69 h 261"/>
                <a:gd name="T6" fmla="*/ 102 w 212"/>
                <a:gd name="T7" fmla="*/ 0 h 261"/>
                <a:gd name="T8" fmla="*/ 212 w 212"/>
                <a:gd name="T9" fmla="*/ 130 h 261"/>
                <a:gd name="T10" fmla="*/ 102 w 212"/>
                <a:gd name="T11" fmla="*/ 261 h 261"/>
                <a:gd name="T12" fmla="*/ 102 w 212"/>
                <a:gd name="T13" fmla="*/ 192 h 261"/>
                <a:gd name="T14" fmla="*/ 105 w 212"/>
                <a:gd name="T15" fmla="*/ 195 h 261"/>
                <a:gd name="T16" fmla="*/ 0 w 212"/>
                <a:gd name="T17" fmla="*/ 195 h 261"/>
                <a:gd name="T18" fmla="*/ 0 w 212"/>
                <a:gd name="T19" fmla="*/ 66 h 261"/>
                <a:gd name="T20" fmla="*/ 5 w 212"/>
                <a:gd name="T21" fmla="*/ 192 h 261"/>
                <a:gd name="T22" fmla="*/ 2 w 212"/>
                <a:gd name="T23" fmla="*/ 190 h 261"/>
                <a:gd name="T24" fmla="*/ 108 w 212"/>
                <a:gd name="T25" fmla="*/ 190 h 261"/>
                <a:gd name="T26" fmla="*/ 108 w 212"/>
                <a:gd name="T27" fmla="*/ 254 h 261"/>
                <a:gd name="T28" fmla="*/ 103 w 212"/>
                <a:gd name="T29" fmla="*/ 252 h 261"/>
                <a:gd name="T30" fmla="*/ 206 w 212"/>
                <a:gd name="T31" fmla="*/ 129 h 261"/>
                <a:gd name="T32" fmla="*/ 206 w 212"/>
                <a:gd name="T33" fmla="*/ 132 h 261"/>
                <a:gd name="T34" fmla="*/ 103 w 212"/>
                <a:gd name="T35" fmla="*/ 9 h 261"/>
                <a:gd name="T36" fmla="*/ 108 w 212"/>
                <a:gd name="T37" fmla="*/ 7 h 261"/>
                <a:gd name="T38" fmla="*/ 108 w 212"/>
                <a:gd name="T39" fmla="*/ 71 h 261"/>
                <a:gd name="T40" fmla="*/ 2 w 212"/>
                <a:gd name="T41" fmla="*/ 71 h 261"/>
                <a:gd name="T42" fmla="*/ 5 w 212"/>
                <a:gd name="T43" fmla="*/ 69 h 261"/>
                <a:gd name="T44" fmla="*/ 5 w 212"/>
                <a:gd name="T45" fmla="*/ 192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1"/>
                <a:gd name="T71" fmla="*/ 212 w 212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1">
                  <a:moveTo>
                    <a:pt x="0" y="66"/>
                  </a:moveTo>
                  <a:lnTo>
                    <a:pt x="105" y="66"/>
                  </a:lnTo>
                  <a:lnTo>
                    <a:pt x="102" y="69"/>
                  </a:lnTo>
                  <a:lnTo>
                    <a:pt x="102" y="0"/>
                  </a:lnTo>
                  <a:lnTo>
                    <a:pt x="212" y="130"/>
                  </a:lnTo>
                  <a:lnTo>
                    <a:pt x="102" y="261"/>
                  </a:lnTo>
                  <a:lnTo>
                    <a:pt x="102" y="192"/>
                  </a:lnTo>
                  <a:lnTo>
                    <a:pt x="105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2"/>
                  </a:moveTo>
                  <a:lnTo>
                    <a:pt x="2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3" y="252"/>
                  </a:lnTo>
                  <a:lnTo>
                    <a:pt x="206" y="129"/>
                  </a:lnTo>
                  <a:lnTo>
                    <a:pt x="206" y="132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08" y="71"/>
                  </a:lnTo>
                  <a:lnTo>
                    <a:pt x="2" y="71"/>
                  </a:lnTo>
                  <a:lnTo>
                    <a:pt x="5" y="69"/>
                  </a:lnTo>
                  <a:lnTo>
                    <a:pt x="5" y="19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0" name="Freeform 42"/>
            <p:cNvSpPr>
              <a:spLocks noEditPoints="1"/>
            </p:cNvSpPr>
            <p:nvPr/>
          </p:nvSpPr>
          <p:spPr bwMode="auto">
            <a:xfrm>
              <a:off x="3179" y="1228"/>
              <a:ext cx="870" cy="1158"/>
            </a:xfrm>
            <a:custGeom>
              <a:avLst/>
              <a:gdLst>
                <a:gd name="T0" fmla="*/ 0 w 2704"/>
                <a:gd name="T1" fmla="*/ 975 h 3600"/>
                <a:gd name="T2" fmla="*/ 0 w 2704"/>
                <a:gd name="T3" fmla="*/ 903 h 3600"/>
                <a:gd name="T4" fmla="*/ 0 w 2704"/>
                <a:gd name="T5" fmla="*/ 831 h 3600"/>
                <a:gd name="T6" fmla="*/ 0 w 2704"/>
                <a:gd name="T7" fmla="*/ 759 h 3600"/>
                <a:gd name="T8" fmla="*/ 0 w 2704"/>
                <a:gd name="T9" fmla="*/ 687 h 3600"/>
                <a:gd name="T10" fmla="*/ 0 w 2704"/>
                <a:gd name="T11" fmla="*/ 615 h 3600"/>
                <a:gd name="T12" fmla="*/ 0 w 2704"/>
                <a:gd name="T13" fmla="*/ 543 h 3600"/>
                <a:gd name="T14" fmla="*/ 0 w 2704"/>
                <a:gd name="T15" fmla="*/ 471 h 3600"/>
                <a:gd name="T16" fmla="*/ 0 w 2704"/>
                <a:gd name="T17" fmla="*/ 399 h 3600"/>
                <a:gd name="T18" fmla="*/ 0 w 2704"/>
                <a:gd name="T19" fmla="*/ 326 h 3600"/>
                <a:gd name="T20" fmla="*/ 0 w 2704"/>
                <a:gd name="T21" fmla="*/ 254 h 3600"/>
                <a:gd name="T22" fmla="*/ 0 w 2704"/>
                <a:gd name="T23" fmla="*/ 182 h 3600"/>
                <a:gd name="T24" fmla="*/ 16 w 2704"/>
                <a:gd name="T25" fmla="*/ 92 h 3600"/>
                <a:gd name="T26" fmla="*/ 30 w 2704"/>
                <a:gd name="T27" fmla="*/ 68 h 3600"/>
                <a:gd name="T28" fmla="*/ 47 w 2704"/>
                <a:gd name="T29" fmla="*/ 46 h 3600"/>
                <a:gd name="T30" fmla="*/ 118 w 2704"/>
                <a:gd name="T31" fmla="*/ 3 h 3600"/>
                <a:gd name="T32" fmla="*/ 138 w 2704"/>
                <a:gd name="T33" fmla="*/ 6 h 3600"/>
                <a:gd name="T34" fmla="*/ 174 w 2704"/>
                <a:gd name="T35" fmla="*/ 5 h 3600"/>
                <a:gd name="T36" fmla="*/ 246 w 2704"/>
                <a:gd name="T37" fmla="*/ 5 h 3600"/>
                <a:gd name="T38" fmla="*/ 319 w 2704"/>
                <a:gd name="T39" fmla="*/ 5 h 3600"/>
                <a:gd name="T40" fmla="*/ 391 w 2704"/>
                <a:gd name="T41" fmla="*/ 5 h 3600"/>
                <a:gd name="T42" fmla="*/ 463 w 2704"/>
                <a:gd name="T43" fmla="*/ 5 h 3600"/>
                <a:gd name="T44" fmla="*/ 535 w 2704"/>
                <a:gd name="T45" fmla="*/ 5 h 3600"/>
                <a:gd name="T46" fmla="*/ 607 w 2704"/>
                <a:gd name="T47" fmla="*/ 5 h 3600"/>
                <a:gd name="T48" fmla="*/ 679 w 2704"/>
                <a:gd name="T49" fmla="*/ 5 h 3600"/>
                <a:gd name="T50" fmla="*/ 723 w 2704"/>
                <a:gd name="T51" fmla="*/ 5 h 3600"/>
                <a:gd name="T52" fmla="*/ 752 w 2704"/>
                <a:gd name="T53" fmla="*/ 3 h 3600"/>
                <a:gd name="T54" fmla="*/ 828 w 2704"/>
                <a:gd name="T55" fmla="*/ 52 h 3600"/>
                <a:gd name="T56" fmla="*/ 841 w 2704"/>
                <a:gd name="T57" fmla="*/ 68 h 3600"/>
                <a:gd name="T58" fmla="*/ 870 w 2704"/>
                <a:gd name="T59" fmla="*/ 147 h 3600"/>
                <a:gd name="T60" fmla="*/ 870 w 2704"/>
                <a:gd name="T61" fmla="*/ 186 h 3600"/>
                <a:gd name="T62" fmla="*/ 870 w 2704"/>
                <a:gd name="T63" fmla="*/ 258 h 3600"/>
                <a:gd name="T64" fmla="*/ 870 w 2704"/>
                <a:gd name="T65" fmla="*/ 330 h 3600"/>
                <a:gd name="T66" fmla="*/ 870 w 2704"/>
                <a:gd name="T67" fmla="*/ 402 h 3600"/>
                <a:gd name="T68" fmla="*/ 870 w 2704"/>
                <a:gd name="T69" fmla="*/ 474 h 3600"/>
                <a:gd name="T70" fmla="*/ 870 w 2704"/>
                <a:gd name="T71" fmla="*/ 546 h 3600"/>
                <a:gd name="T72" fmla="*/ 870 w 2704"/>
                <a:gd name="T73" fmla="*/ 618 h 3600"/>
                <a:gd name="T74" fmla="*/ 870 w 2704"/>
                <a:gd name="T75" fmla="*/ 691 h 3600"/>
                <a:gd name="T76" fmla="*/ 870 w 2704"/>
                <a:gd name="T77" fmla="*/ 763 h 3600"/>
                <a:gd name="T78" fmla="*/ 870 w 2704"/>
                <a:gd name="T79" fmla="*/ 835 h 3600"/>
                <a:gd name="T80" fmla="*/ 870 w 2704"/>
                <a:gd name="T81" fmla="*/ 907 h 3600"/>
                <a:gd name="T82" fmla="*/ 870 w 2704"/>
                <a:gd name="T83" fmla="*/ 979 h 3600"/>
                <a:gd name="T84" fmla="*/ 870 w 2704"/>
                <a:gd name="T85" fmla="*/ 1015 h 3600"/>
                <a:gd name="T86" fmla="*/ 862 w 2704"/>
                <a:gd name="T87" fmla="*/ 1040 h 3600"/>
                <a:gd name="T88" fmla="*/ 855 w 2704"/>
                <a:gd name="T89" fmla="*/ 1064 h 3600"/>
                <a:gd name="T90" fmla="*/ 799 w 2704"/>
                <a:gd name="T91" fmla="*/ 1137 h 3600"/>
                <a:gd name="T92" fmla="*/ 764 w 2704"/>
                <a:gd name="T93" fmla="*/ 1146 h 3600"/>
                <a:gd name="T94" fmla="*/ 714 w 2704"/>
                <a:gd name="T95" fmla="*/ 1158 h 3600"/>
                <a:gd name="T96" fmla="*/ 642 w 2704"/>
                <a:gd name="T97" fmla="*/ 1158 h 3600"/>
                <a:gd name="T98" fmla="*/ 570 w 2704"/>
                <a:gd name="T99" fmla="*/ 1158 h 3600"/>
                <a:gd name="T100" fmla="*/ 498 w 2704"/>
                <a:gd name="T101" fmla="*/ 1158 h 3600"/>
                <a:gd name="T102" fmla="*/ 426 w 2704"/>
                <a:gd name="T103" fmla="*/ 1158 h 3600"/>
                <a:gd name="T104" fmla="*/ 354 w 2704"/>
                <a:gd name="T105" fmla="*/ 1158 h 3600"/>
                <a:gd name="T106" fmla="*/ 281 w 2704"/>
                <a:gd name="T107" fmla="*/ 1158 h 3600"/>
                <a:gd name="T108" fmla="*/ 209 w 2704"/>
                <a:gd name="T109" fmla="*/ 1158 h 3600"/>
                <a:gd name="T110" fmla="*/ 137 w 2704"/>
                <a:gd name="T111" fmla="*/ 1157 h 3600"/>
                <a:gd name="T112" fmla="*/ 90 w 2704"/>
                <a:gd name="T113" fmla="*/ 1147 h 3600"/>
                <a:gd name="T114" fmla="*/ 65 w 2704"/>
                <a:gd name="T115" fmla="*/ 1133 h 3600"/>
                <a:gd name="T116" fmla="*/ 44 w 2704"/>
                <a:gd name="T117" fmla="*/ 1108 h 3600"/>
                <a:gd name="T118" fmla="*/ 19 w 2704"/>
                <a:gd name="T119" fmla="*/ 1081 h 36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04"/>
                <a:gd name="T181" fmla="*/ 0 h 3600"/>
                <a:gd name="T182" fmla="*/ 2704 w 2704"/>
                <a:gd name="T183" fmla="*/ 3600 h 36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04" h="3600">
                  <a:moveTo>
                    <a:pt x="0" y="3144"/>
                  </a:moveTo>
                  <a:lnTo>
                    <a:pt x="0" y="3080"/>
                  </a:lnTo>
                  <a:lnTo>
                    <a:pt x="16" y="3080"/>
                  </a:lnTo>
                  <a:lnTo>
                    <a:pt x="16" y="3144"/>
                  </a:lnTo>
                  <a:lnTo>
                    <a:pt x="0" y="3144"/>
                  </a:lnTo>
                  <a:close/>
                  <a:moveTo>
                    <a:pt x="0" y="3032"/>
                  </a:moveTo>
                  <a:lnTo>
                    <a:pt x="0" y="2968"/>
                  </a:lnTo>
                  <a:lnTo>
                    <a:pt x="16" y="2968"/>
                  </a:lnTo>
                  <a:lnTo>
                    <a:pt x="16" y="3032"/>
                  </a:lnTo>
                  <a:lnTo>
                    <a:pt x="0" y="3032"/>
                  </a:lnTo>
                  <a:close/>
                  <a:moveTo>
                    <a:pt x="0" y="2920"/>
                  </a:moveTo>
                  <a:lnTo>
                    <a:pt x="0" y="2856"/>
                  </a:lnTo>
                  <a:lnTo>
                    <a:pt x="16" y="2856"/>
                  </a:lnTo>
                  <a:lnTo>
                    <a:pt x="16" y="2920"/>
                  </a:lnTo>
                  <a:lnTo>
                    <a:pt x="0" y="2920"/>
                  </a:lnTo>
                  <a:close/>
                  <a:moveTo>
                    <a:pt x="0" y="2808"/>
                  </a:moveTo>
                  <a:lnTo>
                    <a:pt x="0" y="2744"/>
                  </a:lnTo>
                  <a:lnTo>
                    <a:pt x="16" y="2744"/>
                  </a:lnTo>
                  <a:lnTo>
                    <a:pt x="16" y="2808"/>
                  </a:lnTo>
                  <a:lnTo>
                    <a:pt x="0" y="2808"/>
                  </a:lnTo>
                  <a:close/>
                  <a:moveTo>
                    <a:pt x="0" y="2696"/>
                  </a:moveTo>
                  <a:lnTo>
                    <a:pt x="0" y="2632"/>
                  </a:lnTo>
                  <a:lnTo>
                    <a:pt x="16" y="2632"/>
                  </a:lnTo>
                  <a:lnTo>
                    <a:pt x="16" y="2696"/>
                  </a:lnTo>
                  <a:lnTo>
                    <a:pt x="0" y="2696"/>
                  </a:lnTo>
                  <a:close/>
                  <a:moveTo>
                    <a:pt x="0" y="2584"/>
                  </a:moveTo>
                  <a:lnTo>
                    <a:pt x="0" y="2520"/>
                  </a:lnTo>
                  <a:lnTo>
                    <a:pt x="16" y="2520"/>
                  </a:lnTo>
                  <a:lnTo>
                    <a:pt x="16" y="2584"/>
                  </a:lnTo>
                  <a:lnTo>
                    <a:pt x="0" y="2584"/>
                  </a:lnTo>
                  <a:close/>
                  <a:moveTo>
                    <a:pt x="0" y="2472"/>
                  </a:moveTo>
                  <a:lnTo>
                    <a:pt x="0" y="2408"/>
                  </a:lnTo>
                  <a:lnTo>
                    <a:pt x="16" y="2408"/>
                  </a:lnTo>
                  <a:lnTo>
                    <a:pt x="16" y="2472"/>
                  </a:lnTo>
                  <a:lnTo>
                    <a:pt x="0" y="2472"/>
                  </a:lnTo>
                  <a:close/>
                  <a:moveTo>
                    <a:pt x="0" y="2360"/>
                  </a:moveTo>
                  <a:lnTo>
                    <a:pt x="0" y="2296"/>
                  </a:lnTo>
                  <a:lnTo>
                    <a:pt x="16" y="2296"/>
                  </a:lnTo>
                  <a:lnTo>
                    <a:pt x="16" y="2360"/>
                  </a:lnTo>
                  <a:lnTo>
                    <a:pt x="0" y="2360"/>
                  </a:lnTo>
                  <a:close/>
                  <a:moveTo>
                    <a:pt x="0" y="2248"/>
                  </a:moveTo>
                  <a:lnTo>
                    <a:pt x="0" y="2184"/>
                  </a:lnTo>
                  <a:lnTo>
                    <a:pt x="16" y="2184"/>
                  </a:lnTo>
                  <a:lnTo>
                    <a:pt x="16" y="2248"/>
                  </a:lnTo>
                  <a:lnTo>
                    <a:pt x="0" y="2248"/>
                  </a:lnTo>
                  <a:close/>
                  <a:moveTo>
                    <a:pt x="0" y="2135"/>
                  </a:moveTo>
                  <a:lnTo>
                    <a:pt x="0" y="2071"/>
                  </a:lnTo>
                  <a:lnTo>
                    <a:pt x="16" y="2071"/>
                  </a:lnTo>
                  <a:lnTo>
                    <a:pt x="16" y="2135"/>
                  </a:lnTo>
                  <a:lnTo>
                    <a:pt x="0" y="2135"/>
                  </a:lnTo>
                  <a:close/>
                  <a:moveTo>
                    <a:pt x="0" y="2023"/>
                  </a:moveTo>
                  <a:lnTo>
                    <a:pt x="0" y="1959"/>
                  </a:lnTo>
                  <a:lnTo>
                    <a:pt x="16" y="1959"/>
                  </a:lnTo>
                  <a:lnTo>
                    <a:pt x="16" y="2023"/>
                  </a:lnTo>
                  <a:lnTo>
                    <a:pt x="0" y="2023"/>
                  </a:lnTo>
                  <a:close/>
                  <a:moveTo>
                    <a:pt x="0" y="1911"/>
                  </a:moveTo>
                  <a:lnTo>
                    <a:pt x="0" y="1847"/>
                  </a:lnTo>
                  <a:lnTo>
                    <a:pt x="16" y="1847"/>
                  </a:lnTo>
                  <a:lnTo>
                    <a:pt x="16" y="1911"/>
                  </a:lnTo>
                  <a:lnTo>
                    <a:pt x="0" y="1911"/>
                  </a:lnTo>
                  <a:close/>
                  <a:moveTo>
                    <a:pt x="0" y="1799"/>
                  </a:moveTo>
                  <a:lnTo>
                    <a:pt x="0" y="1735"/>
                  </a:lnTo>
                  <a:lnTo>
                    <a:pt x="16" y="1735"/>
                  </a:lnTo>
                  <a:lnTo>
                    <a:pt x="16" y="1799"/>
                  </a:lnTo>
                  <a:lnTo>
                    <a:pt x="0" y="1799"/>
                  </a:lnTo>
                  <a:close/>
                  <a:moveTo>
                    <a:pt x="0" y="1687"/>
                  </a:moveTo>
                  <a:lnTo>
                    <a:pt x="0" y="1623"/>
                  </a:lnTo>
                  <a:lnTo>
                    <a:pt x="16" y="1623"/>
                  </a:lnTo>
                  <a:lnTo>
                    <a:pt x="16" y="1687"/>
                  </a:lnTo>
                  <a:lnTo>
                    <a:pt x="0" y="1687"/>
                  </a:lnTo>
                  <a:close/>
                  <a:moveTo>
                    <a:pt x="0" y="1575"/>
                  </a:moveTo>
                  <a:lnTo>
                    <a:pt x="0" y="1511"/>
                  </a:lnTo>
                  <a:lnTo>
                    <a:pt x="16" y="1511"/>
                  </a:lnTo>
                  <a:lnTo>
                    <a:pt x="16" y="1575"/>
                  </a:lnTo>
                  <a:lnTo>
                    <a:pt x="0" y="1575"/>
                  </a:lnTo>
                  <a:close/>
                  <a:moveTo>
                    <a:pt x="0" y="1463"/>
                  </a:moveTo>
                  <a:lnTo>
                    <a:pt x="0" y="1399"/>
                  </a:lnTo>
                  <a:lnTo>
                    <a:pt x="16" y="1399"/>
                  </a:lnTo>
                  <a:lnTo>
                    <a:pt x="16" y="1463"/>
                  </a:lnTo>
                  <a:lnTo>
                    <a:pt x="0" y="1463"/>
                  </a:lnTo>
                  <a:close/>
                  <a:moveTo>
                    <a:pt x="0" y="1351"/>
                  </a:moveTo>
                  <a:lnTo>
                    <a:pt x="0" y="1287"/>
                  </a:lnTo>
                  <a:lnTo>
                    <a:pt x="16" y="1287"/>
                  </a:lnTo>
                  <a:lnTo>
                    <a:pt x="16" y="1351"/>
                  </a:lnTo>
                  <a:lnTo>
                    <a:pt x="0" y="1351"/>
                  </a:lnTo>
                  <a:close/>
                  <a:moveTo>
                    <a:pt x="0" y="1239"/>
                  </a:moveTo>
                  <a:lnTo>
                    <a:pt x="0" y="1174"/>
                  </a:lnTo>
                  <a:lnTo>
                    <a:pt x="16" y="1174"/>
                  </a:lnTo>
                  <a:lnTo>
                    <a:pt x="16" y="1239"/>
                  </a:lnTo>
                  <a:lnTo>
                    <a:pt x="0" y="1239"/>
                  </a:lnTo>
                  <a:close/>
                  <a:moveTo>
                    <a:pt x="0" y="1126"/>
                  </a:moveTo>
                  <a:lnTo>
                    <a:pt x="0" y="1062"/>
                  </a:lnTo>
                  <a:lnTo>
                    <a:pt x="16" y="1062"/>
                  </a:lnTo>
                  <a:lnTo>
                    <a:pt x="16" y="1126"/>
                  </a:lnTo>
                  <a:lnTo>
                    <a:pt x="0" y="1126"/>
                  </a:lnTo>
                  <a:close/>
                  <a:moveTo>
                    <a:pt x="0" y="1014"/>
                  </a:moveTo>
                  <a:lnTo>
                    <a:pt x="0" y="950"/>
                  </a:lnTo>
                  <a:lnTo>
                    <a:pt x="16" y="950"/>
                  </a:lnTo>
                  <a:lnTo>
                    <a:pt x="16" y="1014"/>
                  </a:lnTo>
                  <a:lnTo>
                    <a:pt x="0" y="1014"/>
                  </a:lnTo>
                  <a:close/>
                  <a:moveTo>
                    <a:pt x="0" y="902"/>
                  </a:moveTo>
                  <a:lnTo>
                    <a:pt x="0" y="838"/>
                  </a:lnTo>
                  <a:lnTo>
                    <a:pt x="16" y="838"/>
                  </a:lnTo>
                  <a:lnTo>
                    <a:pt x="16" y="902"/>
                  </a:lnTo>
                  <a:lnTo>
                    <a:pt x="0" y="902"/>
                  </a:lnTo>
                  <a:close/>
                  <a:moveTo>
                    <a:pt x="0" y="790"/>
                  </a:moveTo>
                  <a:lnTo>
                    <a:pt x="0" y="726"/>
                  </a:lnTo>
                  <a:lnTo>
                    <a:pt x="16" y="726"/>
                  </a:lnTo>
                  <a:lnTo>
                    <a:pt x="16" y="790"/>
                  </a:lnTo>
                  <a:lnTo>
                    <a:pt x="0" y="790"/>
                  </a:lnTo>
                  <a:close/>
                  <a:moveTo>
                    <a:pt x="0" y="678"/>
                  </a:moveTo>
                  <a:lnTo>
                    <a:pt x="0" y="614"/>
                  </a:lnTo>
                  <a:lnTo>
                    <a:pt x="16" y="614"/>
                  </a:lnTo>
                  <a:lnTo>
                    <a:pt x="16" y="678"/>
                  </a:lnTo>
                  <a:lnTo>
                    <a:pt x="0" y="678"/>
                  </a:lnTo>
                  <a:close/>
                  <a:moveTo>
                    <a:pt x="0" y="566"/>
                  </a:moveTo>
                  <a:lnTo>
                    <a:pt x="0" y="502"/>
                  </a:lnTo>
                  <a:lnTo>
                    <a:pt x="16" y="502"/>
                  </a:lnTo>
                  <a:lnTo>
                    <a:pt x="16" y="566"/>
                  </a:lnTo>
                  <a:lnTo>
                    <a:pt x="0" y="566"/>
                  </a:lnTo>
                  <a:close/>
                  <a:moveTo>
                    <a:pt x="1" y="453"/>
                  </a:moveTo>
                  <a:lnTo>
                    <a:pt x="7" y="389"/>
                  </a:lnTo>
                  <a:lnTo>
                    <a:pt x="23" y="391"/>
                  </a:lnTo>
                  <a:lnTo>
                    <a:pt x="17" y="455"/>
                  </a:lnTo>
                  <a:lnTo>
                    <a:pt x="1" y="453"/>
                  </a:lnTo>
                  <a:close/>
                  <a:moveTo>
                    <a:pt x="17" y="341"/>
                  </a:moveTo>
                  <a:lnTo>
                    <a:pt x="36" y="280"/>
                  </a:lnTo>
                  <a:cubicBezTo>
                    <a:pt x="36" y="280"/>
                    <a:pt x="36" y="279"/>
                    <a:pt x="36" y="279"/>
                  </a:cubicBezTo>
                  <a:lnTo>
                    <a:pt x="37" y="278"/>
                  </a:lnTo>
                  <a:lnTo>
                    <a:pt x="51" y="286"/>
                  </a:lnTo>
                  <a:lnTo>
                    <a:pt x="50" y="286"/>
                  </a:lnTo>
                  <a:lnTo>
                    <a:pt x="51" y="285"/>
                  </a:lnTo>
                  <a:lnTo>
                    <a:pt x="32" y="346"/>
                  </a:lnTo>
                  <a:lnTo>
                    <a:pt x="17" y="341"/>
                  </a:lnTo>
                  <a:close/>
                  <a:moveTo>
                    <a:pt x="60" y="236"/>
                  </a:moveTo>
                  <a:lnTo>
                    <a:pt x="78" y="203"/>
                  </a:lnTo>
                  <a:cubicBezTo>
                    <a:pt x="79" y="202"/>
                    <a:pt x="79" y="202"/>
                    <a:pt x="79" y="201"/>
                  </a:cubicBezTo>
                  <a:lnTo>
                    <a:pt x="95" y="181"/>
                  </a:lnTo>
                  <a:lnTo>
                    <a:pt x="108" y="191"/>
                  </a:lnTo>
                  <a:lnTo>
                    <a:pt x="92" y="211"/>
                  </a:lnTo>
                  <a:lnTo>
                    <a:pt x="92" y="210"/>
                  </a:lnTo>
                  <a:lnTo>
                    <a:pt x="74" y="244"/>
                  </a:lnTo>
                  <a:lnTo>
                    <a:pt x="60" y="236"/>
                  </a:lnTo>
                  <a:close/>
                  <a:moveTo>
                    <a:pt x="126" y="144"/>
                  </a:moveTo>
                  <a:lnTo>
                    <a:pt x="133" y="134"/>
                  </a:lnTo>
                  <a:cubicBezTo>
                    <a:pt x="134" y="134"/>
                    <a:pt x="134" y="134"/>
                    <a:pt x="134" y="133"/>
                  </a:cubicBezTo>
                  <a:lnTo>
                    <a:pt x="175" y="101"/>
                  </a:lnTo>
                  <a:lnTo>
                    <a:pt x="185" y="113"/>
                  </a:lnTo>
                  <a:lnTo>
                    <a:pt x="144" y="146"/>
                  </a:lnTo>
                  <a:lnTo>
                    <a:pt x="146" y="144"/>
                  </a:lnTo>
                  <a:lnTo>
                    <a:pt x="138" y="154"/>
                  </a:lnTo>
                  <a:lnTo>
                    <a:pt x="126" y="144"/>
                  </a:lnTo>
                  <a:close/>
                  <a:moveTo>
                    <a:pt x="215" y="72"/>
                  </a:moveTo>
                  <a:lnTo>
                    <a:pt x="271" y="41"/>
                  </a:lnTo>
                  <a:lnTo>
                    <a:pt x="279" y="55"/>
                  </a:lnTo>
                  <a:lnTo>
                    <a:pt x="222" y="86"/>
                  </a:lnTo>
                  <a:lnTo>
                    <a:pt x="215" y="72"/>
                  </a:lnTo>
                  <a:close/>
                  <a:moveTo>
                    <a:pt x="317" y="24"/>
                  </a:moveTo>
                  <a:lnTo>
                    <a:pt x="364" y="10"/>
                  </a:lnTo>
                  <a:cubicBezTo>
                    <a:pt x="365" y="10"/>
                    <a:pt x="365" y="10"/>
                    <a:pt x="366" y="9"/>
                  </a:cubicBezTo>
                  <a:lnTo>
                    <a:pt x="381" y="8"/>
                  </a:lnTo>
                  <a:lnTo>
                    <a:pt x="382" y="24"/>
                  </a:lnTo>
                  <a:lnTo>
                    <a:pt x="367" y="25"/>
                  </a:lnTo>
                  <a:lnTo>
                    <a:pt x="369" y="25"/>
                  </a:lnTo>
                  <a:lnTo>
                    <a:pt x="322" y="40"/>
                  </a:lnTo>
                  <a:lnTo>
                    <a:pt x="317" y="24"/>
                  </a:lnTo>
                  <a:close/>
                  <a:moveTo>
                    <a:pt x="429" y="3"/>
                  </a:moveTo>
                  <a:lnTo>
                    <a:pt x="456" y="0"/>
                  </a:lnTo>
                  <a:lnTo>
                    <a:pt x="457" y="16"/>
                  </a:lnTo>
                  <a:lnTo>
                    <a:pt x="430" y="19"/>
                  </a:lnTo>
                  <a:lnTo>
                    <a:pt x="429" y="3"/>
                  </a:lnTo>
                  <a:close/>
                  <a:moveTo>
                    <a:pt x="456" y="0"/>
                  </a:moveTo>
                  <a:lnTo>
                    <a:pt x="493" y="0"/>
                  </a:lnTo>
                  <a:lnTo>
                    <a:pt x="493" y="16"/>
                  </a:lnTo>
                  <a:lnTo>
                    <a:pt x="456" y="16"/>
                  </a:lnTo>
                  <a:lnTo>
                    <a:pt x="456" y="0"/>
                  </a:lnTo>
                  <a:close/>
                  <a:moveTo>
                    <a:pt x="541" y="0"/>
                  </a:moveTo>
                  <a:lnTo>
                    <a:pt x="605" y="0"/>
                  </a:lnTo>
                  <a:lnTo>
                    <a:pt x="605" y="16"/>
                  </a:lnTo>
                  <a:lnTo>
                    <a:pt x="541" y="16"/>
                  </a:lnTo>
                  <a:lnTo>
                    <a:pt x="541" y="0"/>
                  </a:lnTo>
                  <a:close/>
                  <a:moveTo>
                    <a:pt x="654" y="0"/>
                  </a:moveTo>
                  <a:lnTo>
                    <a:pt x="718" y="0"/>
                  </a:lnTo>
                  <a:lnTo>
                    <a:pt x="718" y="16"/>
                  </a:lnTo>
                  <a:lnTo>
                    <a:pt x="654" y="16"/>
                  </a:lnTo>
                  <a:lnTo>
                    <a:pt x="654" y="0"/>
                  </a:lnTo>
                  <a:close/>
                  <a:moveTo>
                    <a:pt x="766" y="0"/>
                  </a:moveTo>
                  <a:lnTo>
                    <a:pt x="830" y="0"/>
                  </a:lnTo>
                  <a:lnTo>
                    <a:pt x="830" y="16"/>
                  </a:lnTo>
                  <a:lnTo>
                    <a:pt x="766" y="16"/>
                  </a:lnTo>
                  <a:lnTo>
                    <a:pt x="766" y="0"/>
                  </a:lnTo>
                  <a:close/>
                  <a:moveTo>
                    <a:pt x="878" y="0"/>
                  </a:moveTo>
                  <a:lnTo>
                    <a:pt x="942" y="0"/>
                  </a:lnTo>
                  <a:lnTo>
                    <a:pt x="942" y="16"/>
                  </a:lnTo>
                  <a:lnTo>
                    <a:pt x="878" y="16"/>
                  </a:lnTo>
                  <a:lnTo>
                    <a:pt x="878" y="0"/>
                  </a:lnTo>
                  <a:close/>
                  <a:moveTo>
                    <a:pt x="990" y="0"/>
                  </a:moveTo>
                  <a:lnTo>
                    <a:pt x="1054" y="0"/>
                  </a:lnTo>
                  <a:lnTo>
                    <a:pt x="1054" y="16"/>
                  </a:lnTo>
                  <a:lnTo>
                    <a:pt x="990" y="16"/>
                  </a:lnTo>
                  <a:lnTo>
                    <a:pt x="990" y="0"/>
                  </a:lnTo>
                  <a:close/>
                  <a:moveTo>
                    <a:pt x="1102" y="0"/>
                  </a:moveTo>
                  <a:lnTo>
                    <a:pt x="1166" y="0"/>
                  </a:lnTo>
                  <a:lnTo>
                    <a:pt x="1166" y="16"/>
                  </a:lnTo>
                  <a:lnTo>
                    <a:pt x="1102" y="16"/>
                  </a:lnTo>
                  <a:lnTo>
                    <a:pt x="1102" y="0"/>
                  </a:lnTo>
                  <a:close/>
                  <a:moveTo>
                    <a:pt x="1214" y="0"/>
                  </a:moveTo>
                  <a:lnTo>
                    <a:pt x="1278" y="0"/>
                  </a:lnTo>
                  <a:lnTo>
                    <a:pt x="1278" y="16"/>
                  </a:lnTo>
                  <a:lnTo>
                    <a:pt x="1214" y="16"/>
                  </a:lnTo>
                  <a:lnTo>
                    <a:pt x="1214" y="0"/>
                  </a:lnTo>
                  <a:close/>
                  <a:moveTo>
                    <a:pt x="1326" y="0"/>
                  </a:moveTo>
                  <a:lnTo>
                    <a:pt x="1390" y="0"/>
                  </a:lnTo>
                  <a:lnTo>
                    <a:pt x="1390" y="16"/>
                  </a:lnTo>
                  <a:lnTo>
                    <a:pt x="1326" y="16"/>
                  </a:lnTo>
                  <a:lnTo>
                    <a:pt x="1326" y="0"/>
                  </a:lnTo>
                  <a:close/>
                  <a:moveTo>
                    <a:pt x="1438" y="0"/>
                  </a:moveTo>
                  <a:lnTo>
                    <a:pt x="1502" y="0"/>
                  </a:lnTo>
                  <a:lnTo>
                    <a:pt x="1502" y="16"/>
                  </a:lnTo>
                  <a:lnTo>
                    <a:pt x="1438" y="16"/>
                  </a:lnTo>
                  <a:lnTo>
                    <a:pt x="1438" y="0"/>
                  </a:lnTo>
                  <a:close/>
                  <a:moveTo>
                    <a:pt x="1550" y="0"/>
                  </a:moveTo>
                  <a:lnTo>
                    <a:pt x="1614" y="0"/>
                  </a:lnTo>
                  <a:lnTo>
                    <a:pt x="1614" y="16"/>
                  </a:lnTo>
                  <a:lnTo>
                    <a:pt x="1550" y="16"/>
                  </a:lnTo>
                  <a:lnTo>
                    <a:pt x="1550" y="0"/>
                  </a:lnTo>
                  <a:close/>
                  <a:moveTo>
                    <a:pt x="1663" y="0"/>
                  </a:moveTo>
                  <a:lnTo>
                    <a:pt x="1727" y="0"/>
                  </a:lnTo>
                  <a:lnTo>
                    <a:pt x="1727" y="16"/>
                  </a:lnTo>
                  <a:lnTo>
                    <a:pt x="1663" y="16"/>
                  </a:lnTo>
                  <a:lnTo>
                    <a:pt x="1663" y="0"/>
                  </a:lnTo>
                  <a:close/>
                  <a:moveTo>
                    <a:pt x="1775" y="0"/>
                  </a:moveTo>
                  <a:lnTo>
                    <a:pt x="1839" y="0"/>
                  </a:lnTo>
                  <a:lnTo>
                    <a:pt x="1839" y="16"/>
                  </a:lnTo>
                  <a:lnTo>
                    <a:pt x="1775" y="16"/>
                  </a:lnTo>
                  <a:lnTo>
                    <a:pt x="1775" y="0"/>
                  </a:lnTo>
                  <a:close/>
                  <a:moveTo>
                    <a:pt x="1887" y="0"/>
                  </a:moveTo>
                  <a:lnTo>
                    <a:pt x="1951" y="0"/>
                  </a:lnTo>
                  <a:lnTo>
                    <a:pt x="1951" y="16"/>
                  </a:lnTo>
                  <a:lnTo>
                    <a:pt x="1887" y="16"/>
                  </a:lnTo>
                  <a:lnTo>
                    <a:pt x="1887" y="0"/>
                  </a:lnTo>
                  <a:close/>
                  <a:moveTo>
                    <a:pt x="1999" y="0"/>
                  </a:moveTo>
                  <a:lnTo>
                    <a:pt x="2063" y="0"/>
                  </a:lnTo>
                  <a:lnTo>
                    <a:pt x="2063" y="16"/>
                  </a:lnTo>
                  <a:lnTo>
                    <a:pt x="1999" y="16"/>
                  </a:lnTo>
                  <a:lnTo>
                    <a:pt x="1999" y="0"/>
                  </a:lnTo>
                  <a:close/>
                  <a:moveTo>
                    <a:pt x="2111" y="0"/>
                  </a:moveTo>
                  <a:lnTo>
                    <a:pt x="2175" y="0"/>
                  </a:lnTo>
                  <a:lnTo>
                    <a:pt x="2175" y="16"/>
                  </a:lnTo>
                  <a:lnTo>
                    <a:pt x="2111" y="16"/>
                  </a:lnTo>
                  <a:lnTo>
                    <a:pt x="2111" y="0"/>
                  </a:lnTo>
                  <a:close/>
                  <a:moveTo>
                    <a:pt x="2223" y="0"/>
                  </a:moveTo>
                  <a:lnTo>
                    <a:pt x="2248" y="0"/>
                  </a:lnTo>
                  <a:lnTo>
                    <a:pt x="2248" y="16"/>
                  </a:lnTo>
                  <a:lnTo>
                    <a:pt x="2223" y="16"/>
                  </a:lnTo>
                  <a:lnTo>
                    <a:pt x="2223" y="0"/>
                  </a:lnTo>
                  <a:close/>
                  <a:moveTo>
                    <a:pt x="2249" y="0"/>
                  </a:moveTo>
                  <a:lnTo>
                    <a:pt x="2288" y="4"/>
                  </a:lnTo>
                  <a:lnTo>
                    <a:pt x="2286" y="20"/>
                  </a:lnTo>
                  <a:lnTo>
                    <a:pt x="2248" y="16"/>
                  </a:lnTo>
                  <a:lnTo>
                    <a:pt x="2249" y="0"/>
                  </a:lnTo>
                  <a:close/>
                  <a:moveTo>
                    <a:pt x="2336" y="9"/>
                  </a:moveTo>
                  <a:lnTo>
                    <a:pt x="2339" y="9"/>
                  </a:lnTo>
                  <a:cubicBezTo>
                    <a:pt x="2340" y="10"/>
                    <a:pt x="2340" y="10"/>
                    <a:pt x="2341" y="10"/>
                  </a:cubicBezTo>
                  <a:lnTo>
                    <a:pt x="2399" y="27"/>
                  </a:lnTo>
                  <a:lnTo>
                    <a:pt x="2394" y="43"/>
                  </a:lnTo>
                  <a:lnTo>
                    <a:pt x="2336" y="25"/>
                  </a:lnTo>
                  <a:lnTo>
                    <a:pt x="2338" y="25"/>
                  </a:lnTo>
                  <a:lnTo>
                    <a:pt x="2334" y="25"/>
                  </a:lnTo>
                  <a:lnTo>
                    <a:pt x="2336" y="9"/>
                  </a:lnTo>
                  <a:close/>
                  <a:moveTo>
                    <a:pt x="2444" y="46"/>
                  </a:moveTo>
                  <a:lnTo>
                    <a:pt x="2500" y="77"/>
                  </a:lnTo>
                  <a:lnTo>
                    <a:pt x="2493" y="91"/>
                  </a:lnTo>
                  <a:lnTo>
                    <a:pt x="2437" y="60"/>
                  </a:lnTo>
                  <a:lnTo>
                    <a:pt x="2444" y="46"/>
                  </a:lnTo>
                  <a:close/>
                  <a:moveTo>
                    <a:pt x="2539" y="108"/>
                  </a:moveTo>
                  <a:lnTo>
                    <a:pt x="2571" y="133"/>
                  </a:lnTo>
                  <a:cubicBezTo>
                    <a:pt x="2571" y="134"/>
                    <a:pt x="2571" y="134"/>
                    <a:pt x="2572" y="134"/>
                  </a:cubicBezTo>
                  <a:lnTo>
                    <a:pt x="2587" y="153"/>
                  </a:lnTo>
                  <a:lnTo>
                    <a:pt x="2574" y="163"/>
                  </a:lnTo>
                  <a:lnTo>
                    <a:pt x="2559" y="145"/>
                  </a:lnTo>
                  <a:lnTo>
                    <a:pt x="2560" y="146"/>
                  </a:lnTo>
                  <a:lnTo>
                    <a:pt x="2529" y="120"/>
                  </a:lnTo>
                  <a:lnTo>
                    <a:pt x="2539" y="108"/>
                  </a:lnTo>
                  <a:close/>
                  <a:moveTo>
                    <a:pt x="2617" y="190"/>
                  </a:moveTo>
                  <a:lnTo>
                    <a:pt x="2627" y="201"/>
                  </a:lnTo>
                  <a:cubicBezTo>
                    <a:pt x="2627" y="202"/>
                    <a:pt x="2627" y="202"/>
                    <a:pt x="2628" y="203"/>
                  </a:cubicBezTo>
                  <a:lnTo>
                    <a:pt x="2651" y="246"/>
                  </a:lnTo>
                  <a:lnTo>
                    <a:pt x="2637" y="253"/>
                  </a:lnTo>
                  <a:lnTo>
                    <a:pt x="2613" y="210"/>
                  </a:lnTo>
                  <a:lnTo>
                    <a:pt x="2614" y="212"/>
                  </a:lnTo>
                  <a:lnTo>
                    <a:pt x="2605" y="200"/>
                  </a:lnTo>
                  <a:lnTo>
                    <a:pt x="2617" y="190"/>
                  </a:lnTo>
                  <a:close/>
                  <a:moveTo>
                    <a:pt x="2672" y="290"/>
                  </a:moveTo>
                  <a:lnTo>
                    <a:pt x="2691" y="352"/>
                  </a:lnTo>
                  <a:lnTo>
                    <a:pt x="2676" y="356"/>
                  </a:lnTo>
                  <a:lnTo>
                    <a:pt x="2657" y="295"/>
                  </a:lnTo>
                  <a:lnTo>
                    <a:pt x="2672" y="290"/>
                  </a:lnTo>
                  <a:close/>
                  <a:moveTo>
                    <a:pt x="2699" y="400"/>
                  </a:moveTo>
                  <a:lnTo>
                    <a:pt x="2704" y="456"/>
                  </a:lnTo>
                  <a:lnTo>
                    <a:pt x="2688" y="457"/>
                  </a:lnTo>
                  <a:lnTo>
                    <a:pt x="2683" y="402"/>
                  </a:lnTo>
                  <a:lnTo>
                    <a:pt x="2699" y="400"/>
                  </a:lnTo>
                  <a:close/>
                  <a:moveTo>
                    <a:pt x="2704" y="456"/>
                  </a:moveTo>
                  <a:lnTo>
                    <a:pt x="2704" y="465"/>
                  </a:lnTo>
                  <a:lnTo>
                    <a:pt x="2688" y="465"/>
                  </a:lnTo>
                  <a:lnTo>
                    <a:pt x="2688" y="456"/>
                  </a:lnTo>
                  <a:lnTo>
                    <a:pt x="2704" y="456"/>
                  </a:lnTo>
                  <a:close/>
                  <a:moveTo>
                    <a:pt x="2704" y="513"/>
                  </a:moveTo>
                  <a:lnTo>
                    <a:pt x="2704" y="577"/>
                  </a:lnTo>
                  <a:lnTo>
                    <a:pt x="2688" y="577"/>
                  </a:lnTo>
                  <a:lnTo>
                    <a:pt x="2688" y="513"/>
                  </a:lnTo>
                  <a:lnTo>
                    <a:pt x="2704" y="513"/>
                  </a:lnTo>
                  <a:close/>
                  <a:moveTo>
                    <a:pt x="2704" y="625"/>
                  </a:moveTo>
                  <a:lnTo>
                    <a:pt x="2704" y="689"/>
                  </a:lnTo>
                  <a:lnTo>
                    <a:pt x="2688" y="689"/>
                  </a:lnTo>
                  <a:lnTo>
                    <a:pt x="2688" y="625"/>
                  </a:lnTo>
                  <a:lnTo>
                    <a:pt x="2704" y="625"/>
                  </a:lnTo>
                  <a:close/>
                  <a:moveTo>
                    <a:pt x="2704" y="737"/>
                  </a:moveTo>
                  <a:lnTo>
                    <a:pt x="2704" y="801"/>
                  </a:lnTo>
                  <a:lnTo>
                    <a:pt x="2688" y="801"/>
                  </a:lnTo>
                  <a:lnTo>
                    <a:pt x="2688" y="737"/>
                  </a:lnTo>
                  <a:lnTo>
                    <a:pt x="2704" y="737"/>
                  </a:lnTo>
                  <a:close/>
                  <a:moveTo>
                    <a:pt x="2704" y="849"/>
                  </a:moveTo>
                  <a:lnTo>
                    <a:pt x="2704" y="913"/>
                  </a:lnTo>
                  <a:lnTo>
                    <a:pt x="2688" y="913"/>
                  </a:lnTo>
                  <a:lnTo>
                    <a:pt x="2688" y="849"/>
                  </a:lnTo>
                  <a:lnTo>
                    <a:pt x="2704" y="849"/>
                  </a:lnTo>
                  <a:close/>
                  <a:moveTo>
                    <a:pt x="2704" y="961"/>
                  </a:moveTo>
                  <a:lnTo>
                    <a:pt x="2704" y="1026"/>
                  </a:lnTo>
                  <a:lnTo>
                    <a:pt x="2688" y="1026"/>
                  </a:lnTo>
                  <a:lnTo>
                    <a:pt x="2688" y="961"/>
                  </a:lnTo>
                  <a:lnTo>
                    <a:pt x="2704" y="961"/>
                  </a:lnTo>
                  <a:close/>
                  <a:moveTo>
                    <a:pt x="2704" y="1074"/>
                  </a:moveTo>
                  <a:lnTo>
                    <a:pt x="2704" y="1138"/>
                  </a:lnTo>
                  <a:lnTo>
                    <a:pt x="2688" y="1138"/>
                  </a:lnTo>
                  <a:lnTo>
                    <a:pt x="2688" y="1074"/>
                  </a:lnTo>
                  <a:lnTo>
                    <a:pt x="2704" y="1074"/>
                  </a:lnTo>
                  <a:close/>
                  <a:moveTo>
                    <a:pt x="2704" y="1186"/>
                  </a:moveTo>
                  <a:lnTo>
                    <a:pt x="2704" y="1250"/>
                  </a:lnTo>
                  <a:lnTo>
                    <a:pt x="2688" y="1250"/>
                  </a:lnTo>
                  <a:lnTo>
                    <a:pt x="2688" y="1186"/>
                  </a:lnTo>
                  <a:lnTo>
                    <a:pt x="2704" y="1186"/>
                  </a:lnTo>
                  <a:close/>
                  <a:moveTo>
                    <a:pt x="2704" y="1298"/>
                  </a:moveTo>
                  <a:lnTo>
                    <a:pt x="2704" y="1362"/>
                  </a:lnTo>
                  <a:lnTo>
                    <a:pt x="2688" y="1362"/>
                  </a:lnTo>
                  <a:lnTo>
                    <a:pt x="2688" y="1298"/>
                  </a:lnTo>
                  <a:lnTo>
                    <a:pt x="2704" y="1298"/>
                  </a:lnTo>
                  <a:close/>
                  <a:moveTo>
                    <a:pt x="2704" y="1410"/>
                  </a:moveTo>
                  <a:lnTo>
                    <a:pt x="2704" y="1474"/>
                  </a:lnTo>
                  <a:lnTo>
                    <a:pt x="2688" y="1474"/>
                  </a:lnTo>
                  <a:lnTo>
                    <a:pt x="2688" y="1410"/>
                  </a:lnTo>
                  <a:lnTo>
                    <a:pt x="2704" y="1410"/>
                  </a:lnTo>
                  <a:close/>
                  <a:moveTo>
                    <a:pt x="2704" y="1522"/>
                  </a:moveTo>
                  <a:lnTo>
                    <a:pt x="2704" y="1586"/>
                  </a:lnTo>
                  <a:lnTo>
                    <a:pt x="2688" y="1586"/>
                  </a:lnTo>
                  <a:lnTo>
                    <a:pt x="2688" y="1522"/>
                  </a:lnTo>
                  <a:lnTo>
                    <a:pt x="2704" y="1522"/>
                  </a:lnTo>
                  <a:close/>
                  <a:moveTo>
                    <a:pt x="2704" y="1634"/>
                  </a:moveTo>
                  <a:lnTo>
                    <a:pt x="2704" y="1698"/>
                  </a:lnTo>
                  <a:lnTo>
                    <a:pt x="2688" y="1698"/>
                  </a:lnTo>
                  <a:lnTo>
                    <a:pt x="2688" y="1634"/>
                  </a:lnTo>
                  <a:lnTo>
                    <a:pt x="2704" y="1634"/>
                  </a:lnTo>
                  <a:close/>
                  <a:moveTo>
                    <a:pt x="2704" y="1746"/>
                  </a:moveTo>
                  <a:lnTo>
                    <a:pt x="2704" y="1810"/>
                  </a:lnTo>
                  <a:lnTo>
                    <a:pt x="2688" y="1810"/>
                  </a:lnTo>
                  <a:lnTo>
                    <a:pt x="2688" y="1746"/>
                  </a:lnTo>
                  <a:lnTo>
                    <a:pt x="2704" y="1746"/>
                  </a:lnTo>
                  <a:close/>
                  <a:moveTo>
                    <a:pt x="2704" y="1858"/>
                  </a:moveTo>
                  <a:lnTo>
                    <a:pt x="2704" y="1922"/>
                  </a:lnTo>
                  <a:lnTo>
                    <a:pt x="2688" y="1922"/>
                  </a:lnTo>
                  <a:lnTo>
                    <a:pt x="2688" y="1858"/>
                  </a:lnTo>
                  <a:lnTo>
                    <a:pt x="2704" y="1858"/>
                  </a:lnTo>
                  <a:close/>
                  <a:moveTo>
                    <a:pt x="2704" y="1970"/>
                  </a:moveTo>
                  <a:lnTo>
                    <a:pt x="2704" y="2035"/>
                  </a:lnTo>
                  <a:lnTo>
                    <a:pt x="2688" y="2035"/>
                  </a:lnTo>
                  <a:lnTo>
                    <a:pt x="2688" y="1970"/>
                  </a:lnTo>
                  <a:lnTo>
                    <a:pt x="2704" y="1970"/>
                  </a:lnTo>
                  <a:close/>
                  <a:moveTo>
                    <a:pt x="2704" y="2083"/>
                  </a:moveTo>
                  <a:lnTo>
                    <a:pt x="2704" y="2147"/>
                  </a:lnTo>
                  <a:lnTo>
                    <a:pt x="2688" y="2147"/>
                  </a:lnTo>
                  <a:lnTo>
                    <a:pt x="2688" y="2083"/>
                  </a:lnTo>
                  <a:lnTo>
                    <a:pt x="2704" y="2083"/>
                  </a:lnTo>
                  <a:close/>
                  <a:moveTo>
                    <a:pt x="2704" y="2195"/>
                  </a:moveTo>
                  <a:lnTo>
                    <a:pt x="2704" y="2259"/>
                  </a:lnTo>
                  <a:lnTo>
                    <a:pt x="2688" y="2259"/>
                  </a:lnTo>
                  <a:lnTo>
                    <a:pt x="2688" y="2195"/>
                  </a:lnTo>
                  <a:lnTo>
                    <a:pt x="2704" y="2195"/>
                  </a:lnTo>
                  <a:close/>
                  <a:moveTo>
                    <a:pt x="2704" y="2307"/>
                  </a:moveTo>
                  <a:lnTo>
                    <a:pt x="2704" y="2371"/>
                  </a:lnTo>
                  <a:lnTo>
                    <a:pt x="2688" y="2371"/>
                  </a:lnTo>
                  <a:lnTo>
                    <a:pt x="2688" y="2307"/>
                  </a:lnTo>
                  <a:lnTo>
                    <a:pt x="2704" y="2307"/>
                  </a:lnTo>
                  <a:close/>
                  <a:moveTo>
                    <a:pt x="2704" y="2419"/>
                  </a:moveTo>
                  <a:lnTo>
                    <a:pt x="2704" y="2483"/>
                  </a:lnTo>
                  <a:lnTo>
                    <a:pt x="2688" y="2483"/>
                  </a:lnTo>
                  <a:lnTo>
                    <a:pt x="2688" y="2419"/>
                  </a:lnTo>
                  <a:lnTo>
                    <a:pt x="2704" y="2419"/>
                  </a:lnTo>
                  <a:close/>
                  <a:moveTo>
                    <a:pt x="2704" y="2531"/>
                  </a:moveTo>
                  <a:lnTo>
                    <a:pt x="2704" y="2595"/>
                  </a:lnTo>
                  <a:lnTo>
                    <a:pt x="2688" y="2595"/>
                  </a:lnTo>
                  <a:lnTo>
                    <a:pt x="2688" y="2531"/>
                  </a:lnTo>
                  <a:lnTo>
                    <a:pt x="2704" y="2531"/>
                  </a:lnTo>
                  <a:close/>
                  <a:moveTo>
                    <a:pt x="2704" y="2643"/>
                  </a:moveTo>
                  <a:lnTo>
                    <a:pt x="2704" y="2707"/>
                  </a:lnTo>
                  <a:lnTo>
                    <a:pt x="2688" y="2707"/>
                  </a:lnTo>
                  <a:lnTo>
                    <a:pt x="2688" y="2643"/>
                  </a:lnTo>
                  <a:lnTo>
                    <a:pt x="2704" y="2643"/>
                  </a:lnTo>
                  <a:close/>
                  <a:moveTo>
                    <a:pt x="2704" y="2755"/>
                  </a:moveTo>
                  <a:lnTo>
                    <a:pt x="2704" y="2819"/>
                  </a:lnTo>
                  <a:lnTo>
                    <a:pt x="2688" y="2819"/>
                  </a:lnTo>
                  <a:lnTo>
                    <a:pt x="2688" y="2755"/>
                  </a:lnTo>
                  <a:lnTo>
                    <a:pt x="2704" y="2755"/>
                  </a:lnTo>
                  <a:close/>
                  <a:moveTo>
                    <a:pt x="2704" y="2867"/>
                  </a:moveTo>
                  <a:lnTo>
                    <a:pt x="2704" y="2931"/>
                  </a:lnTo>
                  <a:lnTo>
                    <a:pt x="2688" y="2931"/>
                  </a:lnTo>
                  <a:lnTo>
                    <a:pt x="2688" y="2867"/>
                  </a:lnTo>
                  <a:lnTo>
                    <a:pt x="2704" y="2867"/>
                  </a:lnTo>
                  <a:close/>
                  <a:moveTo>
                    <a:pt x="2704" y="2979"/>
                  </a:moveTo>
                  <a:lnTo>
                    <a:pt x="2704" y="3044"/>
                  </a:lnTo>
                  <a:lnTo>
                    <a:pt x="2688" y="3044"/>
                  </a:lnTo>
                  <a:lnTo>
                    <a:pt x="2688" y="2979"/>
                  </a:lnTo>
                  <a:lnTo>
                    <a:pt x="2704" y="2979"/>
                  </a:lnTo>
                  <a:close/>
                  <a:moveTo>
                    <a:pt x="2704" y="3092"/>
                  </a:moveTo>
                  <a:lnTo>
                    <a:pt x="2704" y="3144"/>
                  </a:lnTo>
                  <a:lnTo>
                    <a:pt x="2688" y="3144"/>
                  </a:lnTo>
                  <a:lnTo>
                    <a:pt x="2688" y="3092"/>
                  </a:lnTo>
                  <a:lnTo>
                    <a:pt x="2704" y="3092"/>
                  </a:lnTo>
                  <a:close/>
                  <a:moveTo>
                    <a:pt x="2704" y="3145"/>
                  </a:moveTo>
                  <a:lnTo>
                    <a:pt x="2703" y="3156"/>
                  </a:lnTo>
                  <a:lnTo>
                    <a:pt x="2687" y="3155"/>
                  </a:lnTo>
                  <a:lnTo>
                    <a:pt x="2688" y="3144"/>
                  </a:lnTo>
                  <a:lnTo>
                    <a:pt x="2704" y="3145"/>
                  </a:lnTo>
                  <a:close/>
                  <a:moveTo>
                    <a:pt x="2699" y="3204"/>
                  </a:moveTo>
                  <a:lnTo>
                    <a:pt x="2695" y="3235"/>
                  </a:lnTo>
                  <a:cubicBezTo>
                    <a:pt x="2695" y="3236"/>
                    <a:pt x="2695" y="3236"/>
                    <a:pt x="2695" y="3237"/>
                  </a:cubicBezTo>
                  <a:lnTo>
                    <a:pt x="2686" y="3268"/>
                  </a:lnTo>
                  <a:lnTo>
                    <a:pt x="2670" y="3264"/>
                  </a:lnTo>
                  <a:lnTo>
                    <a:pt x="2680" y="3232"/>
                  </a:lnTo>
                  <a:lnTo>
                    <a:pt x="2679" y="3234"/>
                  </a:lnTo>
                  <a:lnTo>
                    <a:pt x="2683" y="3203"/>
                  </a:lnTo>
                  <a:lnTo>
                    <a:pt x="2699" y="3204"/>
                  </a:lnTo>
                  <a:close/>
                  <a:moveTo>
                    <a:pt x="2671" y="3314"/>
                  </a:moveTo>
                  <a:lnTo>
                    <a:pt x="2669" y="3322"/>
                  </a:lnTo>
                  <a:cubicBezTo>
                    <a:pt x="2669" y="3322"/>
                    <a:pt x="2669" y="3323"/>
                    <a:pt x="2669" y="3323"/>
                  </a:cubicBezTo>
                  <a:lnTo>
                    <a:pt x="2642" y="3373"/>
                  </a:lnTo>
                  <a:lnTo>
                    <a:pt x="2628" y="3365"/>
                  </a:lnTo>
                  <a:lnTo>
                    <a:pt x="2654" y="3316"/>
                  </a:lnTo>
                  <a:lnTo>
                    <a:pt x="2654" y="3317"/>
                  </a:lnTo>
                  <a:lnTo>
                    <a:pt x="2656" y="3309"/>
                  </a:lnTo>
                  <a:lnTo>
                    <a:pt x="2671" y="3314"/>
                  </a:lnTo>
                  <a:close/>
                  <a:moveTo>
                    <a:pt x="2615" y="3414"/>
                  </a:moveTo>
                  <a:lnTo>
                    <a:pt x="2574" y="3463"/>
                  </a:lnTo>
                  <a:lnTo>
                    <a:pt x="2562" y="3453"/>
                  </a:lnTo>
                  <a:lnTo>
                    <a:pt x="2603" y="3404"/>
                  </a:lnTo>
                  <a:lnTo>
                    <a:pt x="2615" y="3414"/>
                  </a:lnTo>
                  <a:close/>
                  <a:moveTo>
                    <a:pt x="2537" y="3496"/>
                  </a:moveTo>
                  <a:lnTo>
                    <a:pt x="2505" y="3523"/>
                  </a:lnTo>
                  <a:cubicBezTo>
                    <a:pt x="2504" y="3523"/>
                    <a:pt x="2504" y="3523"/>
                    <a:pt x="2503" y="3524"/>
                  </a:cubicBezTo>
                  <a:lnTo>
                    <a:pt x="2484" y="3534"/>
                  </a:lnTo>
                  <a:lnTo>
                    <a:pt x="2476" y="3520"/>
                  </a:lnTo>
                  <a:lnTo>
                    <a:pt x="2496" y="3509"/>
                  </a:lnTo>
                  <a:lnTo>
                    <a:pt x="2494" y="3510"/>
                  </a:lnTo>
                  <a:lnTo>
                    <a:pt x="2527" y="3483"/>
                  </a:lnTo>
                  <a:lnTo>
                    <a:pt x="2537" y="3496"/>
                  </a:lnTo>
                  <a:close/>
                  <a:moveTo>
                    <a:pt x="2442" y="3557"/>
                  </a:moveTo>
                  <a:lnTo>
                    <a:pt x="2427" y="3565"/>
                  </a:lnTo>
                  <a:cubicBezTo>
                    <a:pt x="2427" y="3565"/>
                    <a:pt x="2426" y="3565"/>
                    <a:pt x="2426" y="3565"/>
                  </a:cubicBezTo>
                  <a:lnTo>
                    <a:pt x="2380" y="3579"/>
                  </a:lnTo>
                  <a:lnTo>
                    <a:pt x="2375" y="3564"/>
                  </a:lnTo>
                  <a:lnTo>
                    <a:pt x="2421" y="3550"/>
                  </a:lnTo>
                  <a:lnTo>
                    <a:pt x="2420" y="3550"/>
                  </a:lnTo>
                  <a:lnTo>
                    <a:pt x="2434" y="3543"/>
                  </a:lnTo>
                  <a:lnTo>
                    <a:pt x="2442" y="3557"/>
                  </a:lnTo>
                  <a:close/>
                  <a:moveTo>
                    <a:pt x="2332" y="3592"/>
                  </a:moveTo>
                  <a:lnTo>
                    <a:pt x="2269" y="3599"/>
                  </a:lnTo>
                  <a:lnTo>
                    <a:pt x="2267" y="3583"/>
                  </a:lnTo>
                  <a:lnTo>
                    <a:pt x="2331" y="3576"/>
                  </a:lnTo>
                  <a:lnTo>
                    <a:pt x="2332" y="3592"/>
                  </a:lnTo>
                  <a:close/>
                  <a:moveTo>
                    <a:pt x="2220" y="3600"/>
                  </a:moveTo>
                  <a:lnTo>
                    <a:pt x="2156" y="3600"/>
                  </a:lnTo>
                  <a:lnTo>
                    <a:pt x="2156" y="3584"/>
                  </a:lnTo>
                  <a:lnTo>
                    <a:pt x="2220" y="3584"/>
                  </a:lnTo>
                  <a:lnTo>
                    <a:pt x="2220" y="3600"/>
                  </a:lnTo>
                  <a:close/>
                  <a:moveTo>
                    <a:pt x="2108" y="3600"/>
                  </a:moveTo>
                  <a:lnTo>
                    <a:pt x="2044" y="3600"/>
                  </a:lnTo>
                  <a:lnTo>
                    <a:pt x="2044" y="3584"/>
                  </a:lnTo>
                  <a:lnTo>
                    <a:pt x="2108" y="3584"/>
                  </a:lnTo>
                  <a:lnTo>
                    <a:pt x="2108" y="3600"/>
                  </a:lnTo>
                  <a:close/>
                  <a:moveTo>
                    <a:pt x="1996" y="3600"/>
                  </a:moveTo>
                  <a:lnTo>
                    <a:pt x="1931" y="3600"/>
                  </a:lnTo>
                  <a:lnTo>
                    <a:pt x="1931" y="3584"/>
                  </a:lnTo>
                  <a:lnTo>
                    <a:pt x="1996" y="3584"/>
                  </a:lnTo>
                  <a:lnTo>
                    <a:pt x="1996" y="3600"/>
                  </a:lnTo>
                  <a:close/>
                  <a:moveTo>
                    <a:pt x="1883" y="3600"/>
                  </a:moveTo>
                  <a:lnTo>
                    <a:pt x="1819" y="3600"/>
                  </a:lnTo>
                  <a:lnTo>
                    <a:pt x="1819" y="3584"/>
                  </a:lnTo>
                  <a:lnTo>
                    <a:pt x="1883" y="3584"/>
                  </a:lnTo>
                  <a:lnTo>
                    <a:pt x="1883" y="3600"/>
                  </a:lnTo>
                  <a:close/>
                  <a:moveTo>
                    <a:pt x="1771" y="3600"/>
                  </a:moveTo>
                  <a:lnTo>
                    <a:pt x="1707" y="3600"/>
                  </a:lnTo>
                  <a:lnTo>
                    <a:pt x="1707" y="3584"/>
                  </a:lnTo>
                  <a:lnTo>
                    <a:pt x="1771" y="3584"/>
                  </a:lnTo>
                  <a:lnTo>
                    <a:pt x="1771" y="3600"/>
                  </a:lnTo>
                  <a:close/>
                  <a:moveTo>
                    <a:pt x="1659" y="3600"/>
                  </a:moveTo>
                  <a:lnTo>
                    <a:pt x="1595" y="3600"/>
                  </a:lnTo>
                  <a:lnTo>
                    <a:pt x="1595" y="3584"/>
                  </a:lnTo>
                  <a:lnTo>
                    <a:pt x="1659" y="3584"/>
                  </a:lnTo>
                  <a:lnTo>
                    <a:pt x="1659" y="3600"/>
                  </a:lnTo>
                  <a:close/>
                  <a:moveTo>
                    <a:pt x="1547" y="3600"/>
                  </a:moveTo>
                  <a:lnTo>
                    <a:pt x="1483" y="3600"/>
                  </a:lnTo>
                  <a:lnTo>
                    <a:pt x="1483" y="3584"/>
                  </a:lnTo>
                  <a:lnTo>
                    <a:pt x="1547" y="3584"/>
                  </a:lnTo>
                  <a:lnTo>
                    <a:pt x="1547" y="3600"/>
                  </a:lnTo>
                  <a:close/>
                  <a:moveTo>
                    <a:pt x="1435" y="3600"/>
                  </a:moveTo>
                  <a:lnTo>
                    <a:pt x="1371" y="3600"/>
                  </a:lnTo>
                  <a:lnTo>
                    <a:pt x="1371" y="3584"/>
                  </a:lnTo>
                  <a:lnTo>
                    <a:pt x="1435" y="3584"/>
                  </a:lnTo>
                  <a:lnTo>
                    <a:pt x="1435" y="3600"/>
                  </a:lnTo>
                  <a:close/>
                  <a:moveTo>
                    <a:pt x="1323" y="3600"/>
                  </a:moveTo>
                  <a:lnTo>
                    <a:pt x="1259" y="3600"/>
                  </a:lnTo>
                  <a:lnTo>
                    <a:pt x="1259" y="3584"/>
                  </a:lnTo>
                  <a:lnTo>
                    <a:pt x="1323" y="3584"/>
                  </a:lnTo>
                  <a:lnTo>
                    <a:pt x="1323" y="3600"/>
                  </a:lnTo>
                  <a:close/>
                  <a:moveTo>
                    <a:pt x="1211" y="3600"/>
                  </a:moveTo>
                  <a:lnTo>
                    <a:pt x="1147" y="3600"/>
                  </a:lnTo>
                  <a:lnTo>
                    <a:pt x="1147" y="3584"/>
                  </a:lnTo>
                  <a:lnTo>
                    <a:pt x="1211" y="3584"/>
                  </a:lnTo>
                  <a:lnTo>
                    <a:pt x="1211" y="3600"/>
                  </a:lnTo>
                  <a:close/>
                  <a:moveTo>
                    <a:pt x="1099" y="3600"/>
                  </a:moveTo>
                  <a:lnTo>
                    <a:pt x="1035" y="3600"/>
                  </a:lnTo>
                  <a:lnTo>
                    <a:pt x="1035" y="3584"/>
                  </a:lnTo>
                  <a:lnTo>
                    <a:pt x="1099" y="3584"/>
                  </a:lnTo>
                  <a:lnTo>
                    <a:pt x="1099" y="3600"/>
                  </a:lnTo>
                  <a:close/>
                  <a:moveTo>
                    <a:pt x="987" y="3600"/>
                  </a:moveTo>
                  <a:lnTo>
                    <a:pt x="922" y="3600"/>
                  </a:lnTo>
                  <a:lnTo>
                    <a:pt x="922" y="3584"/>
                  </a:lnTo>
                  <a:lnTo>
                    <a:pt x="987" y="3584"/>
                  </a:lnTo>
                  <a:lnTo>
                    <a:pt x="987" y="3600"/>
                  </a:lnTo>
                  <a:close/>
                  <a:moveTo>
                    <a:pt x="874" y="3600"/>
                  </a:moveTo>
                  <a:lnTo>
                    <a:pt x="810" y="3600"/>
                  </a:lnTo>
                  <a:lnTo>
                    <a:pt x="810" y="3584"/>
                  </a:lnTo>
                  <a:lnTo>
                    <a:pt x="874" y="3584"/>
                  </a:lnTo>
                  <a:lnTo>
                    <a:pt x="874" y="3600"/>
                  </a:lnTo>
                  <a:close/>
                  <a:moveTo>
                    <a:pt x="762" y="3600"/>
                  </a:moveTo>
                  <a:lnTo>
                    <a:pt x="698" y="3600"/>
                  </a:lnTo>
                  <a:lnTo>
                    <a:pt x="698" y="3584"/>
                  </a:lnTo>
                  <a:lnTo>
                    <a:pt x="762" y="3584"/>
                  </a:lnTo>
                  <a:lnTo>
                    <a:pt x="762" y="3600"/>
                  </a:lnTo>
                  <a:close/>
                  <a:moveTo>
                    <a:pt x="650" y="3600"/>
                  </a:moveTo>
                  <a:lnTo>
                    <a:pt x="586" y="3600"/>
                  </a:lnTo>
                  <a:lnTo>
                    <a:pt x="586" y="3584"/>
                  </a:lnTo>
                  <a:lnTo>
                    <a:pt x="650" y="3584"/>
                  </a:lnTo>
                  <a:lnTo>
                    <a:pt x="650" y="3600"/>
                  </a:lnTo>
                  <a:close/>
                  <a:moveTo>
                    <a:pt x="538" y="3600"/>
                  </a:moveTo>
                  <a:lnTo>
                    <a:pt x="474" y="3600"/>
                  </a:lnTo>
                  <a:lnTo>
                    <a:pt x="474" y="3584"/>
                  </a:lnTo>
                  <a:lnTo>
                    <a:pt x="538" y="3584"/>
                  </a:lnTo>
                  <a:lnTo>
                    <a:pt x="538" y="3600"/>
                  </a:lnTo>
                  <a:close/>
                  <a:moveTo>
                    <a:pt x="425" y="3597"/>
                  </a:moveTo>
                  <a:lnTo>
                    <a:pt x="366" y="3591"/>
                  </a:lnTo>
                  <a:cubicBezTo>
                    <a:pt x="365" y="3591"/>
                    <a:pt x="365" y="3591"/>
                    <a:pt x="364" y="3591"/>
                  </a:cubicBezTo>
                  <a:lnTo>
                    <a:pt x="360" y="3590"/>
                  </a:lnTo>
                  <a:lnTo>
                    <a:pt x="365" y="3575"/>
                  </a:lnTo>
                  <a:lnTo>
                    <a:pt x="369" y="3576"/>
                  </a:lnTo>
                  <a:lnTo>
                    <a:pt x="367" y="3575"/>
                  </a:lnTo>
                  <a:lnTo>
                    <a:pt x="427" y="3581"/>
                  </a:lnTo>
                  <a:lnTo>
                    <a:pt x="425" y="3597"/>
                  </a:lnTo>
                  <a:close/>
                  <a:moveTo>
                    <a:pt x="314" y="3576"/>
                  </a:moveTo>
                  <a:lnTo>
                    <a:pt x="280" y="3565"/>
                  </a:lnTo>
                  <a:cubicBezTo>
                    <a:pt x="280" y="3565"/>
                    <a:pt x="279" y="3565"/>
                    <a:pt x="279" y="3565"/>
                  </a:cubicBezTo>
                  <a:lnTo>
                    <a:pt x="254" y="3551"/>
                  </a:lnTo>
                  <a:lnTo>
                    <a:pt x="261" y="3537"/>
                  </a:lnTo>
                  <a:lnTo>
                    <a:pt x="286" y="3550"/>
                  </a:lnTo>
                  <a:lnTo>
                    <a:pt x="285" y="3550"/>
                  </a:lnTo>
                  <a:lnTo>
                    <a:pt x="319" y="3560"/>
                  </a:lnTo>
                  <a:lnTo>
                    <a:pt x="314" y="3576"/>
                  </a:lnTo>
                  <a:close/>
                  <a:moveTo>
                    <a:pt x="211" y="3528"/>
                  </a:moveTo>
                  <a:lnTo>
                    <a:pt x="203" y="3524"/>
                  </a:lnTo>
                  <a:cubicBezTo>
                    <a:pt x="202" y="3523"/>
                    <a:pt x="202" y="3523"/>
                    <a:pt x="201" y="3523"/>
                  </a:cubicBezTo>
                  <a:lnTo>
                    <a:pt x="160" y="3488"/>
                  </a:lnTo>
                  <a:lnTo>
                    <a:pt x="170" y="3476"/>
                  </a:lnTo>
                  <a:lnTo>
                    <a:pt x="212" y="3510"/>
                  </a:lnTo>
                  <a:lnTo>
                    <a:pt x="210" y="3509"/>
                  </a:lnTo>
                  <a:lnTo>
                    <a:pt x="219" y="3514"/>
                  </a:lnTo>
                  <a:lnTo>
                    <a:pt x="211" y="3528"/>
                  </a:lnTo>
                  <a:close/>
                  <a:moveTo>
                    <a:pt x="124" y="3455"/>
                  </a:moveTo>
                  <a:lnTo>
                    <a:pt x="83" y="3405"/>
                  </a:lnTo>
                  <a:lnTo>
                    <a:pt x="95" y="3395"/>
                  </a:lnTo>
                  <a:lnTo>
                    <a:pt x="136" y="3444"/>
                  </a:lnTo>
                  <a:lnTo>
                    <a:pt x="124" y="3455"/>
                  </a:lnTo>
                  <a:close/>
                  <a:moveTo>
                    <a:pt x="58" y="3362"/>
                  </a:moveTo>
                  <a:lnTo>
                    <a:pt x="36" y="3323"/>
                  </a:lnTo>
                  <a:cubicBezTo>
                    <a:pt x="36" y="3323"/>
                    <a:pt x="36" y="3322"/>
                    <a:pt x="36" y="3322"/>
                  </a:cubicBezTo>
                  <a:lnTo>
                    <a:pt x="30" y="3303"/>
                  </a:lnTo>
                  <a:lnTo>
                    <a:pt x="45" y="3298"/>
                  </a:lnTo>
                  <a:lnTo>
                    <a:pt x="51" y="3317"/>
                  </a:lnTo>
                  <a:lnTo>
                    <a:pt x="50" y="3316"/>
                  </a:lnTo>
                  <a:lnTo>
                    <a:pt x="72" y="3355"/>
                  </a:lnTo>
                  <a:lnTo>
                    <a:pt x="58" y="3362"/>
                  </a:lnTo>
                  <a:close/>
                  <a:moveTo>
                    <a:pt x="16" y="3257"/>
                  </a:moveTo>
                  <a:lnTo>
                    <a:pt x="10" y="3237"/>
                  </a:lnTo>
                  <a:cubicBezTo>
                    <a:pt x="10" y="3236"/>
                    <a:pt x="10" y="3236"/>
                    <a:pt x="9" y="3235"/>
                  </a:cubicBezTo>
                  <a:lnTo>
                    <a:pt x="5" y="3193"/>
                  </a:lnTo>
                  <a:lnTo>
                    <a:pt x="21" y="3191"/>
                  </a:lnTo>
                  <a:lnTo>
                    <a:pt x="25" y="3234"/>
                  </a:lnTo>
                  <a:lnTo>
                    <a:pt x="25" y="3232"/>
                  </a:lnTo>
                  <a:lnTo>
                    <a:pt x="31" y="3253"/>
                  </a:lnTo>
                  <a:lnTo>
                    <a:pt x="16" y="3257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1" name="Freeform 43"/>
            <p:cNvSpPr>
              <a:spLocks noEditPoints="1"/>
            </p:cNvSpPr>
            <p:nvPr/>
          </p:nvSpPr>
          <p:spPr bwMode="auto">
            <a:xfrm>
              <a:off x="3179" y="2669"/>
              <a:ext cx="870" cy="1159"/>
            </a:xfrm>
            <a:custGeom>
              <a:avLst/>
              <a:gdLst>
                <a:gd name="T0" fmla="*/ 0 w 2704"/>
                <a:gd name="T1" fmla="*/ 976 h 3600"/>
                <a:gd name="T2" fmla="*/ 0 w 2704"/>
                <a:gd name="T3" fmla="*/ 904 h 3600"/>
                <a:gd name="T4" fmla="*/ 0 w 2704"/>
                <a:gd name="T5" fmla="*/ 832 h 3600"/>
                <a:gd name="T6" fmla="*/ 0 w 2704"/>
                <a:gd name="T7" fmla="*/ 760 h 3600"/>
                <a:gd name="T8" fmla="*/ 0 w 2704"/>
                <a:gd name="T9" fmla="*/ 687 h 3600"/>
                <a:gd name="T10" fmla="*/ 0 w 2704"/>
                <a:gd name="T11" fmla="*/ 615 h 3600"/>
                <a:gd name="T12" fmla="*/ 0 w 2704"/>
                <a:gd name="T13" fmla="*/ 543 h 3600"/>
                <a:gd name="T14" fmla="*/ 0 w 2704"/>
                <a:gd name="T15" fmla="*/ 471 h 3600"/>
                <a:gd name="T16" fmla="*/ 0 w 2704"/>
                <a:gd name="T17" fmla="*/ 399 h 3600"/>
                <a:gd name="T18" fmla="*/ 0 w 2704"/>
                <a:gd name="T19" fmla="*/ 326 h 3600"/>
                <a:gd name="T20" fmla="*/ 0 w 2704"/>
                <a:gd name="T21" fmla="*/ 254 h 3600"/>
                <a:gd name="T22" fmla="*/ 0 w 2704"/>
                <a:gd name="T23" fmla="*/ 182 h 3600"/>
                <a:gd name="T24" fmla="*/ 16 w 2704"/>
                <a:gd name="T25" fmla="*/ 92 h 3600"/>
                <a:gd name="T26" fmla="*/ 30 w 2704"/>
                <a:gd name="T27" fmla="*/ 68 h 3600"/>
                <a:gd name="T28" fmla="*/ 47 w 2704"/>
                <a:gd name="T29" fmla="*/ 46 h 3600"/>
                <a:gd name="T30" fmla="*/ 118 w 2704"/>
                <a:gd name="T31" fmla="*/ 3 h 3600"/>
                <a:gd name="T32" fmla="*/ 138 w 2704"/>
                <a:gd name="T33" fmla="*/ 6 h 3600"/>
                <a:gd name="T34" fmla="*/ 174 w 2704"/>
                <a:gd name="T35" fmla="*/ 5 h 3600"/>
                <a:gd name="T36" fmla="*/ 246 w 2704"/>
                <a:gd name="T37" fmla="*/ 5 h 3600"/>
                <a:gd name="T38" fmla="*/ 319 w 2704"/>
                <a:gd name="T39" fmla="*/ 5 h 3600"/>
                <a:gd name="T40" fmla="*/ 391 w 2704"/>
                <a:gd name="T41" fmla="*/ 5 h 3600"/>
                <a:gd name="T42" fmla="*/ 463 w 2704"/>
                <a:gd name="T43" fmla="*/ 5 h 3600"/>
                <a:gd name="T44" fmla="*/ 535 w 2704"/>
                <a:gd name="T45" fmla="*/ 5 h 3600"/>
                <a:gd name="T46" fmla="*/ 607 w 2704"/>
                <a:gd name="T47" fmla="*/ 5 h 3600"/>
                <a:gd name="T48" fmla="*/ 679 w 2704"/>
                <a:gd name="T49" fmla="*/ 5 h 3600"/>
                <a:gd name="T50" fmla="*/ 723 w 2704"/>
                <a:gd name="T51" fmla="*/ 5 h 3600"/>
                <a:gd name="T52" fmla="*/ 752 w 2704"/>
                <a:gd name="T53" fmla="*/ 3 h 3600"/>
                <a:gd name="T54" fmla="*/ 828 w 2704"/>
                <a:gd name="T55" fmla="*/ 52 h 3600"/>
                <a:gd name="T56" fmla="*/ 841 w 2704"/>
                <a:gd name="T57" fmla="*/ 68 h 3600"/>
                <a:gd name="T58" fmla="*/ 870 w 2704"/>
                <a:gd name="T59" fmla="*/ 147 h 3600"/>
                <a:gd name="T60" fmla="*/ 870 w 2704"/>
                <a:gd name="T61" fmla="*/ 186 h 3600"/>
                <a:gd name="T62" fmla="*/ 870 w 2704"/>
                <a:gd name="T63" fmla="*/ 258 h 3600"/>
                <a:gd name="T64" fmla="*/ 870 w 2704"/>
                <a:gd name="T65" fmla="*/ 330 h 3600"/>
                <a:gd name="T66" fmla="*/ 870 w 2704"/>
                <a:gd name="T67" fmla="*/ 402 h 3600"/>
                <a:gd name="T68" fmla="*/ 870 w 2704"/>
                <a:gd name="T69" fmla="*/ 475 h 3600"/>
                <a:gd name="T70" fmla="*/ 870 w 2704"/>
                <a:gd name="T71" fmla="*/ 547 h 3600"/>
                <a:gd name="T72" fmla="*/ 870 w 2704"/>
                <a:gd name="T73" fmla="*/ 619 h 3600"/>
                <a:gd name="T74" fmla="*/ 870 w 2704"/>
                <a:gd name="T75" fmla="*/ 691 h 3600"/>
                <a:gd name="T76" fmla="*/ 870 w 2704"/>
                <a:gd name="T77" fmla="*/ 763 h 3600"/>
                <a:gd name="T78" fmla="*/ 870 w 2704"/>
                <a:gd name="T79" fmla="*/ 835 h 3600"/>
                <a:gd name="T80" fmla="*/ 870 w 2704"/>
                <a:gd name="T81" fmla="*/ 908 h 3600"/>
                <a:gd name="T82" fmla="*/ 870 w 2704"/>
                <a:gd name="T83" fmla="*/ 980 h 3600"/>
                <a:gd name="T84" fmla="*/ 870 w 2704"/>
                <a:gd name="T85" fmla="*/ 1016 h 3600"/>
                <a:gd name="T86" fmla="*/ 862 w 2704"/>
                <a:gd name="T87" fmla="*/ 1041 h 3600"/>
                <a:gd name="T88" fmla="*/ 855 w 2704"/>
                <a:gd name="T89" fmla="*/ 1065 h 3600"/>
                <a:gd name="T90" fmla="*/ 799 w 2704"/>
                <a:gd name="T91" fmla="*/ 1138 h 3600"/>
                <a:gd name="T92" fmla="*/ 764 w 2704"/>
                <a:gd name="T93" fmla="*/ 1147 h 3600"/>
                <a:gd name="T94" fmla="*/ 714 w 2704"/>
                <a:gd name="T95" fmla="*/ 1159 h 3600"/>
                <a:gd name="T96" fmla="*/ 642 w 2704"/>
                <a:gd name="T97" fmla="*/ 1159 h 3600"/>
                <a:gd name="T98" fmla="*/ 570 w 2704"/>
                <a:gd name="T99" fmla="*/ 1159 h 3600"/>
                <a:gd name="T100" fmla="*/ 498 w 2704"/>
                <a:gd name="T101" fmla="*/ 1159 h 3600"/>
                <a:gd name="T102" fmla="*/ 426 w 2704"/>
                <a:gd name="T103" fmla="*/ 1159 h 3600"/>
                <a:gd name="T104" fmla="*/ 354 w 2704"/>
                <a:gd name="T105" fmla="*/ 1159 h 3600"/>
                <a:gd name="T106" fmla="*/ 281 w 2704"/>
                <a:gd name="T107" fmla="*/ 1159 h 3600"/>
                <a:gd name="T108" fmla="*/ 209 w 2704"/>
                <a:gd name="T109" fmla="*/ 1159 h 3600"/>
                <a:gd name="T110" fmla="*/ 137 w 2704"/>
                <a:gd name="T111" fmla="*/ 1158 h 3600"/>
                <a:gd name="T112" fmla="*/ 90 w 2704"/>
                <a:gd name="T113" fmla="*/ 1148 h 3600"/>
                <a:gd name="T114" fmla="*/ 65 w 2704"/>
                <a:gd name="T115" fmla="*/ 1134 h 3600"/>
                <a:gd name="T116" fmla="*/ 44 w 2704"/>
                <a:gd name="T117" fmla="*/ 1109 h 3600"/>
                <a:gd name="T118" fmla="*/ 19 w 2704"/>
                <a:gd name="T119" fmla="*/ 1082 h 36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04"/>
                <a:gd name="T181" fmla="*/ 0 h 3600"/>
                <a:gd name="T182" fmla="*/ 2704 w 2704"/>
                <a:gd name="T183" fmla="*/ 3600 h 36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04" h="3600">
                  <a:moveTo>
                    <a:pt x="0" y="3144"/>
                  </a:moveTo>
                  <a:lnTo>
                    <a:pt x="0" y="3080"/>
                  </a:lnTo>
                  <a:lnTo>
                    <a:pt x="16" y="3080"/>
                  </a:lnTo>
                  <a:lnTo>
                    <a:pt x="16" y="3144"/>
                  </a:lnTo>
                  <a:lnTo>
                    <a:pt x="0" y="3144"/>
                  </a:lnTo>
                  <a:close/>
                  <a:moveTo>
                    <a:pt x="0" y="3032"/>
                  </a:moveTo>
                  <a:lnTo>
                    <a:pt x="0" y="2968"/>
                  </a:lnTo>
                  <a:lnTo>
                    <a:pt x="16" y="2968"/>
                  </a:lnTo>
                  <a:lnTo>
                    <a:pt x="16" y="3032"/>
                  </a:lnTo>
                  <a:lnTo>
                    <a:pt x="0" y="3032"/>
                  </a:lnTo>
                  <a:close/>
                  <a:moveTo>
                    <a:pt x="0" y="2920"/>
                  </a:moveTo>
                  <a:lnTo>
                    <a:pt x="0" y="2856"/>
                  </a:lnTo>
                  <a:lnTo>
                    <a:pt x="16" y="2856"/>
                  </a:lnTo>
                  <a:lnTo>
                    <a:pt x="16" y="2920"/>
                  </a:lnTo>
                  <a:lnTo>
                    <a:pt x="0" y="2920"/>
                  </a:lnTo>
                  <a:close/>
                  <a:moveTo>
                    <a:pt x="0" y="2808"/>
                  </a:moveTo>
                  <a:lnTo>
                    <a:pt x="0" y="2744"/>
                  </a:lnTo>
                  <a:lnTo>
                    <a:pt x="16" y="2744"/>
                  </a:lnTo>
                  <a:lnTo>
                    <a:pt x="16" y="2808"/>
                  </a:lnTo>
                  <a:lnTo>
                    <a:pt x="0" y="2808"/>
                  </a:lnTo>
                  <a:close/>
                  <a:moveTo>
                    <a:pt x="0" y="2696"/>
                  </a:moveTo>
                  <a:lnTo>
                    <a:pt x="0" y="2632"/>
                  </a:lnTo>
                  <a:lnTo>
                    <a:pt x="16" y="2632"/>
                  </a:lnTo>
                  <a:lnTo>
                    <a:pt x="16" y="2696"/>
                  </a:lnTo>
                  <a:lnTo>
                    <a:pt x="0" y="2696"/>
                  </a:lnTo>
                  <a:close/>
                  <a:moveTo>
                    <a:pt x="0" y="2584"/>
                  </a:moveTo>
                  <a:lnTo>
                    <a:pt x="0" y="2520"/>
                  </a:lnTo>
                  <a:lnTo>
                    <a:pt x="16" y="2520"/>
                  </a:lnTo>
                  <a:lnTo>
                    <a:pt x="16" y="2584"/>
                  </a:lnTo>
                  <a:lnTo>
                    <a:pt x="0" y="2584"/>
                  </a:lnTo>
                  <a:close/>
                  <a:moveTo>
                    <a:pt x="0" y="2472"/>
                  </a:moveTo>
                  <a:lnTo>
                    <a:pt x="0" y="2408"/>
                  </a:lnTo>
                  <a:lnTo>
                    <a:pt x="16" y="2408"/>
                  </a:lnTo>
                  <a:lnTo>
                    <a:pt x="16" y="2472"/>
                  </a:lnTo>
                  <a:lnTo>
                    <a:pt x="0" y="2472"/>
                  </a:lnTo>
                  <a:close/>
                  <a:moveTo>
                    <a:pt x="0" y="2360"/>
                  </a:moveTo>
                  <a:lnTo>
                    <a:pt x="0" y="2296"/>
                  </a:lnTo>
                  <a:lnTo>
                    <a:pt x="16" y="2296"/>
                  </a:lnTo>
                  <a:lnTo>
                    <a:pt x="16" y="2360"/>
                  </a:lnTo>
                  <a:lnTo>
                    <a:pt x="0" y="2360"/>
                  </a:lnTo>
                  <a:close/>
                  <a:moveTo>
                    <a:pt x="0" y="2248"/>
                  </a:moveTo>
                  <a:lnTo>
                    <a:pt x="0" y="2183"/>
                  </a:lnTo>
                  <a:lnTo>
                    <a:pt x="16" y="2183"/>
                  </a:lnTo>
                  <a:lnTo>
                    <a:pt x="16" y="2248"/>
                  </a:lnTo>
                  <a:lnTo>
                    <a:pt x="0" y="2248"/>
                  </a:lnTo>
                  <a:close/>
                  <a:moveTo>
                    <a:pt x="0" y="2135"/>
                  </a:moveTo>
                  <a:lnTo>
                    <a:pt x="0" y="2071"/>
                  </a:lnTo>
                  <a:lnTo>
                    <a:pt x="16" y="2071"/>
                  </a:lnTo>
                  <a:lnTo>
                    <a:pt x="16" y="2135"/>
                  </a:lnTo>
                  <a:lnTo>
                    <a:pt x="0" y="2135"/>
                  </a:lnTo>
                  <a:close/>
                  <a:moveTo>
                    <a:pt x="0" y="2023"/>
                  </a:moveTo>
                  <a:lnTo>
                    <a:pt x="0" y="1959"/>
                  </a:lnTo>
                  <a:lnTo>
                    <a:pt x="16" y="1959"/>
                  </a:lnTo>
                  <a:lnTo>
                    <a:pt x="16" y="2023"/>
                  </a:lnTo>
                  <a:lnTo>
                    <a:pt x="0" y="2023"/>
                  </a:lnTo>
                  <a:close/>
                  <a:moveTo>
                    <a:pt x="0" y="1911"/>
                  </a:moveTo>
                  <a:lnTo>
                    <a:pt x="0" y="1847"/>
                  </a:lnTo>
                  <a:lnTo>
                    <a:pt x="16" y="1847"/>
                  </a:lnTo>
                  <a:lnTo>
                    <a:pt x="16" y="1911"/>
                  </a:lnTo>
                  <a:lnTo>
                    <a:pt x="0" y="1911"/>
                  </a:lnTo>
                  <a:close/>
                  <a:moveTo>
                    <a:pt x="0" y="1799"/>
                  </a:moveTo>
                  <a:lnTo>
                    <a:pt x="0" y="1735"/>
                  </a:lnTo>
                  <a:lnTo>
                    <a:pt x="16" y="1735"/>
                  </a:lnTo>
                  <a:lnTo>
                    <a:pt x="16" y="1799"/>
                  </a:lnTo>
                  <a:lnTo>
                    <a:pt x="0" y="1799"/>
                  </a:lnTo>
                  <a:close/>
                  <a:moveTo>
                    <a:pt x="0" y="1687"/>
                  </a:moveTo>
                  <a:lnTo>
                    <a:pt x="0" y="1623"/>
                  </a:lnTo>
                  <a:lnTo>
                    <a:pt x="16" y="1623"/>
                  </a:lnTo>
                  <a:lnTo>
                    <a:pt x="16" y="1687"/>
                  </a:lnTo>
                  <a:lnTo>
                    <a:pt x="0" y="1687"/>
                  </a:lnTo>
                  <a:close/>
                  <a:moveTo>
                    <a:pt x="0" y="1575"/>
                  </a:moveTo>
                  <a:lnTo>
                    <a:pt x="0" y="1511"/>
                  </a:lnTo>
                  <a:lnTo>
                    <a:pt x="16" y="1511"/>
                  </a:lnTo>
                  <a:lnTo>
                    <a:pt x="16" y="1575"/>
                  </a:lnTo>
                  <a:lnTo>
                    <a:pt x="0" y="1575"/>
                  </a:lnTo>
                  <a:close/>
                  <a:moveTo>
                    <a:pt x="0" y="1463"/>
                  </a:moveTo>
                  <a:lnTo>
                    <a:pt x="0" y="1399"/>
                  </a:lnTo>
                  <a:lnTo>
                    <a:pt x="16" y="1399"/>
                  </a:lnTo>
                  <a:lnTo>
                    <a:pt x="16" y="1463"/>
                  </a:lnTo>
                  <a:lnTo>
                    <a:pt x="0" y="1463"/>
                  </a:lnTo>
                  <a:close/>
                  <a:moveTo>
                    <a:pt x="0" y="1351"/>
                  </a:moveTo>
                  <a:lnTo>
                    <a:pt x="0" y="1287"/>
                  </a:lnTo>
                  <a:lnTo>
                    <a:pt x="16" y="1287"/>
                  </a:lnTo>
                  <a:lnTo>
                    <a:pt x="16" y="1351"/>
                  </a:lnTo>
                  <a:lnTo>
                    <a:pt x="0" y="1351"/>
                  </a:lnTo>
                  <a:close/>
                  <a:moveTo>
                    <a:pt x="0" y="1239"/>
                  </a:moveTo>
                  <a:lnTo>
                    <a:pt x="0" y="1174"/>
                  </a:lnTo>
                  <a:lnTo>
                    <a:pt x="16" y="1174"/>
                  </a:lnTo>
                  <a:lnTo>
                    <a:pt x="16" y="1239"/>
                  </a:lnTo>
                  <a:lnTo>
                    <a:pt x="0" y="1239"/>
                  </a:lnTo>
                  <a:close/>
                  <a:moveTo>
                    <a:pt x="0" y="1126"/>
                  </a:moveTo>
                  <a:lnTo>
                    <a:pt x="0" y="1062"/>
                  </a:lnTo>
                  <a:lnTo>
                    <a:pt x="16" y="1062"/>
                  </a:lnTo>
                  <a:lnTo>
                    <a:pt x="16" y="1126"/>
                  </a:lnTo>
                  <a:lnTo>
                    <a:pt x="0" y="1126"/>
                  </a:lnTo>
                  <a:close/>
                  <a:moveTo>
                    <a:pt x="0" y="1014"/>
                  </a:moveTo>
                  <a:lnTo>
                    <a:pt x="0" y="950"/>
                  </a:lnTo>
                  <a:lnTo>
                    <a:pt x="16" y="950"/>
                  </a:lnTo>
                  <a:lnTo>
                    <a:pt x="16" y="1014"/>
                  </a:lnTo>
                  <a:lnTo>
                    <a:pt x="0" y="1014"/>
                  </a:lnTo>
                  <a:close/>
                  <a:moveTo>
                    <a:pt x="0" y="902"/>
                  </a:moveTo>
                  <a:lnTo>
                    <a:pt x="0" y="838"/>
                  </a:lnTo>
                  <a:lnTo>
                    <a:pt x="16" y="838"/>
                  </a:lnTo>
                  <a:lnTo>
                    <a:pt x="16" y="902"/>
                  </a:lnTo>
                  <a:lnTo>
                    <a:pt x="0" y="902"/>
                  </a:lnTo>
                  <a:close/>
                  <a:moveTo>
                    <a:pt x="0" y="790"/>
                  </a:moveTo>
                  <a:lnTo>
                    <a:pt x="0" y="726"/>
                  </a:lnTo>
                  <a:lnTo>
                    <a:pt x="16" y="726"/>
                  </a:lnTo>
                  <a:lnTo>
                    <a:pt x="16" y="790"/>
                  </a:lnTo>
                  <a:lnTo>
                    <a:pt x="0" y="790"/>
                  </a:lnTo>
                  <a:close/>
                  <a:moveTo>
                    <a:pt x="0" y="678"/>
                  </a:moveTo>
                  <a:lnTo>
                    <a:pt x="0" y="614"/>
                  </a:lnTo>
                  <a:lnTo>
                    <a:pt x="16" y="614"/>
                  </a:lnTo>
                  <a:lnTo>
                    <a:pt x="16" y="678"/>
                  </a:lnTo>
                  <a:lnTo>
                    <a:pt x="0" y="678"/>
                  </a:lnTo>
                  <a:close/>
                  <a:moveTo>
                    <a:pt x="0" y="566"/>
                  </a:moveTo>
                  <a:lnTo>
                    <a:pt x="0" y="502"/>
                  </a:lnTo>
                  <a:lnTo>
                    <a:pt x="16" y="502"/>
                  </a:lnTo>
                  <a:lnTo>
                    <a:pt x="16" y="566"/>
                  </a:lnTo>
                  <a:lnTo>
                    <a:pt x="0" y="566"/>
                  </a:lnTo>
                  <a:close/>
                  <a:moveTo>
                    <a:pt x="1" y="453"/>
                  </a:moveTo>
                  <a:lnTo>
                    <a:pt x="7" y="389"/>
                  </a:lnTo>
                  <a:lnTo>
                    <a:pt x="23" y="391"/>
                  </a:lnTo>
                  <a:lnTo>
                    <a:pt x="17" y="455"/>
                  </a:lnTo>
                  <a:lnTo>
                    <a:pt x="1" y="453"/>
                  </a:lnTo>
                  <a:close/>
                  <a:moveTo>
                    <a:pt x="17" y="341"/>
                  </a:moveTo>
                  <a:lnTo>
                    <a:pt x="36" y="280"/>
                  </a:lnTo>
                  <a:cubicBezTo>
                    <a:pt x="36" y="280"/>
                    <a:pt x="36" y="279"/>
                    <a:pt x="36" y="279"/>
                  </a:cubicBezTo>
                  <a:lnTo>
                    <a:pt x="37" y="278"/>
                  </a:lnTo>
                  <a:lnTo>
                    <a:pt x="51" y="286"/>
                  </a:lnTo>
                  <a:lnTo>
                    <a:pt x="50" y="286"/>
                  </a:lnTo>
                  <a:lnTo>
                    <a:pt x="51" y="285"/>
                  </a:lnTo>
                  <a:lnTo>
                    <a:pt x="32" y="346"/>
                  </a:lnTo>
                  <a:lnTo>
                    <a:pt x="17" y="341"/>
                  </a:lnTo>
                  <a:close/>
                  <a:moveTo>
                    <a:pt x="60" y="236"/>
                  </a:moveTo>
                  <a:lnTo>
                    <a:pt x="78" y="203"/>
                  </a:lnTo>
                  <a:cubicBezTo>
                    <a:pt x="79" y="202"/>
                    <a:pt x="79" y="202"/>
                    <a:pt x="79" y="201"/>
                  </a:cubicBezTo>
                  <a:lnTo>
                    <a:pt x="95" y="181"/>
                  </a:lnTo>
                  <a:lnTo>
                    <a:pt x="108" y="191"/>
                  </a:lnTo>
                  <a:lnTo>
                    <a:pt x="92" y="211"/>
                  </a:lnTo>
                  <a:lnTo>
                    <a:pt x="92" y="210"/>
                  </a:lnTo>
                  <a:lnTo>
                    <a:pt x="74" y="244"/>
                  </a:lnTo>
                  <a:lnTo>
                    <a:pt x="60" y="236"/>
                  </a:lnTo>
                  <a:close/>
                  <a:moveTo>
                    <a:pt x="126" y="144"/>
                  </a:moveTo>
                  <a:lnTo>
                    <a:pt x="133" y="134"/>
                  </a:lnTo>
                  <a:cubicBezTo>
                    <a:pt x="134" y="134"/>
                    <a:pt x="134" y="134"/>
                    <a:pt x="134" y="133"/>
                  </a:cubicBezTo>
                  <a:lnTo>
                    <a:pt x="175" y="101"/>
                  </a:lnTo>
                  <a:lnTo>
                    <a:pt x="185" y="113"/>
                  </a:lnTo>
                  <a:lnTo>
                    <a:pt x="144" y="146"/>
                  </a:lnTo>
                  <a:lnTo>
                    <a:pt x="146" y="144"/>
                  </a:lnTo>
                  <a:lnTo>
                    <a:pt x="138" y="154"/>
                  </a:lnTo>
                  <a:lnTo>
                    <a:pt x="126" y="144"/>
                  </a:lnTo>
                  <a:close/>
                  <a:moveTo>
                    <a:pt x="215" y="72"/>
                  </a:moveTo>
                  <a:lnTo>
                    <a:pt x="271" y="41"/>
                  </a:lnTo>
                  <a:lnTo>
                    <a:pt x="279" y="55"/>
                  </a:lnTo>
                  <a:lnTo>
                    <a:pt x="222" y="86"/>
                  </a:lnTo>
                  <a:lnTo>
                    <a:pt x="215" y="72"/>
                  </a:lnTo>
                  <a:close/>
                  <a:moveTo>
                    <a:pt x="317" y="24"/>
                  </a:moveTo>
                  <a:lnTo>
                    <a:pt x="364" y="10"/>
                  </a:lnTo>
                  <a:cubicBezTo>
                    <a:pt x="365" y="10"/>
                    <a:pt x="365" y="10"/>
                    <a:pt x="366" y="9"/>
                  </a:cubicBezTo>
                  <a:lnTo>
                    <a:pt x="381" y="8"/>
                  </a:lnTo>
                  <a:lnTo>
                    <a:pt x="382" y="24"/>
                  </a:lnTo>
                  <a:lnTo>
                    <a:pt x="367" y="25"/>
                  </a:lnTo>
                  <a:lnTo>
                    <a:pt x="369" y="25"/>
                  </a:lnTo>
                  <a:lnTo>
                    <a:pt x="322" y="40"/>
                  </a:lnTo>
                  <a:lnTo>
                    <a:pt x="317" y="24"/>
                  </a:lnTo>
                  <a:close/>
                  <a:moveTo>
                    <a:pt x="429" y="3"/>
                  </a:moveTo>
                  <a:lnTo>
                    <a:pt x="456" y="0"/>
                  </a:lnTo>
                  <a:lnTo>
                    <a:pt x="457" y="16"/>
                  </a:lnTo>
                  <a:lnTo>
                    <a:pt x="430" y="19"/>
                  </a:lnTo>
                  <a:lnTo>
                    <a:pt x="429" y="3"/>
                  </a:lnTo>
                  <a:close/>
                  <a:moveTo>
                    <a:pt x="456" y="0"/>
                  </a:moveTo>
                  <a:lnTo>
                    <a:pt x="493" y="0"/>
                  </a:lnTo>
                  <a:lnTo>
                    <a:pt x="493" y="16"/>
                  </a:lnTo>
                  <a:lnTo>
                    <a:pt x="456" y="16"/>
                  </a:lnTo>
                  <a:lnTo>
                    <a:pt x="456" y="0"/>
                  </a:lnTo>
                  <a:close/>
                  <a:moveTo>
                    <a:pt x="541" y="0"/>
                  </a:moveTo>
                  <a:lnTo>
                    <a:pt x="605" y="0"/>
                  </a:lnTo>
                  <a:lnTo>
                    <a:pt x="605" y="16"/>
                  </a:lnTo>
                  <a:lnTo>
                    <a:pt x="541" y="16"/>
                  </a:lnTo>
                  <a:lnTo>
                    <a:pt x="541" y="0"/>
                  </a:lnTo>
                  <a:close/>
                  <a:moveTo>
                    <a:pt x="654" y="0"/>
                  </a:moveTo>
                  <a:lnTo>
                    <a:pt x="718" y="0"/>
                  </a:lnTo>
                  <a:lnTo>
                    <a:pt x="718" y="16"/>
                  </a:lnTo>
                  <a:lnTo>
                    <a:pt x="654" y="16"/>
                  </a:lnTo>
                  <a:lnTo>
                    <a:pt x="654" y="0"/>
                  </a:lnTo>
                  <a:close/>
                  <a:moveTo>
                    <a:pt x="766" y="0"/>
                  </a:moveTo>
                  <a:lnTo>
                    <a:pt x="830" y="0"/>
                  </a:lnTo>
                  <a:lnTo>
                    <a:pt x="830" y="16"/>
                  </a:lnTo>
                  <a:lnTo>
                    <a:pt x="766" y="16"/>
                  </a:lnTo>
                  <a:lnTo>
                    <a:pt x="766" y="0"/>
                  </a:lnTo>
                  <a:close/>
                  <a:moveTo>
                    <a:pt x="878" y="0"/>
                  </a:moveTo>
                  <a:lnTo>
                    <a:pt x="942" y="0"/>
                  </a:lnTo>
                  <a:lnTo>
                    <a:pt x="942" y="16"/>
                  </a:lnTo>
                  <a:lnTo>
                    <a:pt x="878" y="16"/>
                  </a:lnTo>
                  <a:lnTo>
                    <a:pt x="878" y="0"/>
                  </a:lnTo>
                  <a:close/>
                  <a:moveTo>
                    <a:pt x="990" y="0"/>
                  </a:moveTo>
                  <a:lnTo>
                    <a:pt x="1054" y="0"/>
                  </a:lnTo>
                  <a:lnTo>
                    <a:pt x="1054" y="16"/>
                  </a:lnTo>
                  <a:lnTo>
                    <a:pt x="990" y="16"/>
                  </a:lnTo>
                  <a:lnTo>
                    <a:pt x="990" y="0"/>
                  </a:lnTo>
                  <a:close/>
                  <a:moveTo>
                    <a:pt x="1102" y="0"/>
                  </a:moveTo>
                  <a:lnTo>
                    <a:pt x="1166" y="0"/>
                  </a:lnTo>
                  <a:lnTo>
                    <a:pt x="1166" y="16"/>
                  </a:lnTo>
                  <a:lnTo>
                    <a:pt x="1102" y="16"/>
                  </a:lnTo>
                  <a:lnTo>
                    <a:pt x="1102" y="0"/>
                  </a:lnTo>
                  <a:close/>
                  <a:moveTo>
                    <a:pt x="1214" y="0"/>
                  </a:moveTo>
                  <a:lnTo>
                    <a:pt x="1278" y="0"/>
                  </a:lnTo>
                  <a:lnTo>
                    <a:pt x="1278" y="16"/>
                  </a:lnTo>
                  <a:lnTo>
                    <a:pt x="1214" y="16"/>
                  </a:lnTo>
                  <a:lnTo>
                    <a:pt x="1214" y="0"/>
                  </a:lnTo>
                  <a:close/>
                  <a:moveTo>
                    <a:pt x="1326" y="0"/>
                  </a:moveTo>
                  <a:lnTo>
                    <a:pt x="1390" y="0"/>
                  </a:lnTo>
                  <a:lnTo>
                    <a:pt x="1390" y="16"/>
                  </a:lnTo>
                  <a:lnTo>
                    <a:pt x="1326" y="16"/>
                  </a:lnTo>
                  <a:lnTo>
                    <a:pt x="1326" y="0"/>
                  </a:lnTo>
                  <a:close/>
                  <a:moveTo>
                    <a:pt x="1438" y="0"/>
                  </a:moveTo>
                  <a:lnTo>
                    <a:pt x="1502" y="0"/>
                  </a:lnTo>
                  <a:lnTo>
                    <a:pt x="1502" y="16"/>
                  </a:lnTo>
                  <a:lnTo>
                    <a:pt x="1438" y="16"/>
                  </a:lnTo>
                  <a:lnTo>
                    <a:pt x="1438" y="0"/>
                  </a:lnTo>
                  <a:close/>
                  <a:moveTo>
                    <a:pt x="1550" y="0"/>
                  </a:moveTo>
                  <a:lnTo>
                    <a:pt x="1614" y="0"/>
                  </a:lnTo>
                  <a:lnTo>
                    <a:pt x="1614" y="16"/>
                  </a:lnTo>
                  <a:lnTo>
                    <a:pt x="1550" y="16"/>
                  </a:lnTo>
                  <a:lnTo>
                    <a:pt x="1550" y="0"/>
                  </a:lnTo>
                  <a:close/>
                  <a:moveTo>
                    <a:pt x="1663" y="0"/>
                  </a:moveTo>
                  <a:lnTo>
                    <a:pt x="1727" y="0"/>
                  </a:lnTo>
                  <a:lnTo>
                    <a:pt x="1727" y="16"/>
                  </a:lnTo>
                  <a:lnTo>
                    <a:pt x="1663" y="16"/>
                  </a:lnTo>
                  <a:lnTo>
                    <a:pt x="1663" y="0"/>
                  </a:lnTo>
                  <a:close/>
                  <a:moveTo>
                    <a:pt x="1775" y="0"/>
                  </a:moveTo>
                  <a:lnTo>
                    <a:pt x="1839" y="0"/>
                  </a:lnTo>
                  <a:lnTo>
                    <a:pt x="1839" y="16"/>
                  </a:lnTo>
                  <a:lnTo>
                    <a:pt x="1775" y="16"/>
                  </a:lnTo>
                  <a:lnTo>
                    <a:pt x="1775" y="0"/>
                  </a:lnTo>
                  <a:close/>
                  <a:moveTo>
                    <a:pt x="1887" y="0"/>
                  </a:moveTo>
                  <a:lnTo>
                    <a:pt x="1951" y="0"/>
                  </a:lnTo>
                  <a:lnTo>
                    <a:pt x="1951" y="16"/>
                  </a:lnTo>
                  <a:lnTo>
                    <a:pt x="1887" y="16"/>
                  </a:lnTo>
                  <a:lnTo>
                    <a:pt x="1887" y="0"/>
                  </a:lnTo>
                  <a:close/>
                  <a:moveTo>
                    <a:pt x="1999" y="0"/>
                  </a:moveTo>
                  <a:lnTo>
                    <a:pt x="2063" y="0"/>
                  </a:lnTo>
                  <a:lnTo>
                    <a:pt x="2063" y="16"/>
                  </a:lnTo>
                  <a:lnTo>
                    <a:pt x="1999" y="16"/>
                  </a:lnTo>
                  <a:lnTo>
                    <a:pt x="1999" y="0"/>
                  </a:lnTo>
                  <a:close/>
                  <a:moveTo>
                    <a:pt x="2111" y="0"/>
                  </a:moveTo>
                  <a:lnTo>
                    <a:pt x="2175" y="0"/>
                  </a:lnTo>
                  <a:lnTo>
                    <a:pt x="2175" y="16"/>
                  </a:lnTo>
                  <a:lnTo>
                    <a:pt x="2111" y="16"/>
                  </a:lnTo>
                  <a:lnTo>
                    <a:pt x="2111" y="0"/>
                  </a:lnTo>
                  <a:close/>
                  <a:moveTo>
                    <a:pt x="2223" y="0"/>
                  </a:moveTo>
                  <a:lnTo>
                    <a:pt x="2248" y="0"/>
                  </a:lnTo>
                  <a:lnTo>
                    <a:pt x="2248" y="16"/>
                  </a:lnTo>
                  <a:lnTo>
                    <a:pt x="2223" y="16"/>
                  </a:lnTo>
                  <a:lnTo>
                    <a:pt x="2223" y="0"/>
                  </a:lnTo>
                  <a:close/>
                  <a:moveTo>
                    <a:pt x="2249" y="0"/>
                  </a:moveTo>
                  <a:lnTo>
                    <a:pt x="2288" y="4"/>
                  </a:lnTo>
                  <a:lnTo>
                    <a:pt x="2286" y="20"/>
                  </a:lnTo>
                  <a:lnTo>
                    <a:pt x="2248" y="16"/>
                  </a:lnTo>
                  <a:lnTo>
                    <a:pt x="2249" y="0"/>
                  </a:lnTo>
                  <a:close/>
                  <a:moveTo>
                    <a:pt x="2336" y="9"/>
                  </a:moveTo>
                  <a:lnTo>
                    <a:pt x="2339" y="9"/>
                  </a:lnTo>
                  <a:cubicBezTo>
                    <a:pt x="2340" y="10"/>
                    <a:pt x="2340" y="10"/>
                    <a:pt x="2341" y="10"/>
                  </a:cubicBezTo>
                  <a:lnTo>
                    <a:pt x="2399" y="27"/>
                  </a:lnTo>
                  <a:lnTo>
                    <a:pt x="2394" y="43"/>
                  </a:lnTo>
                  <a:lnTo>
                    <a:pt x="2336" y="25"/>
                  </a:lnTo>
                  <a:lnTo>
                    <a:pt x="2338" y="25"/>
                  </a:lnTo>
                  <a:lnTo>
                    <a:pt x="2334" y="25"/>
                  </a:lnTo>
                  <a:lnTo>
                    <a:pt x="2336" y="9"/>
                  </a:lnTo>
                  <a:close/>
                  <a:moveTo>
                    <a:pt x="2444" y="46"/>
                  </a:moveTo>
                  <a:lnTo>
                    <a:pt x="2500" y="77"/>
                  </a:lnTo>
                  <a:lnTo>
                    <a:pt x="2493" y="91"/>
                  </a:lnTo>
                  <a:lnTo>
                    <a:pt x="2437" y="60"/>
                  </a:lnTo>
                  <a:lnTo>
                    <a:pt x="2444" y="46"/>
                  </a:lnTo>
                  <a:close/>
                  <a:moveTo>
                    <a:pt x="2539" y="108"/>
                  </a:moveTo>
                  <a:lnTo>
                    <a:pt x="2571" y="133"/>
                  </a:lnTo>
                  <a:cubicBezTo>
                    <a:pt x="2571" y="134"/>
                    <a:pt x="2571" y="134"/>
                    <a:pt x="2572" y="134"/>
                  </a:cubicBezTo>
                  <a:lnTo>
                    <a:pt x="2587" y="153"/>
                  </a:lnTo>
                  <a:lnTo>
                    <a:pt x="2574" y="163"/>
                  </a:lnTo>
                  <a:lnTo>
                    <a:pt x="2559" y="145"/>
                  </a:lnTo>
                  <a:lnTo>
                    <a:pt x="2560" y="146"/>
                  </a:lnTo>
                  <a:lnTo>
                    <a:pt x="2529" y="120"/>
                  </a:lnTo>
                  <a:lnTo>
                    <a:pt x="2539" y="108"/>
                  </a:lnTo>
                  <a:close/>
                  <a:moveTo>
                    <a:pt x="2617" y="190"/>
                  </a:moveTo>
                  <a:lnTo>
                    <a:pt x="2627" y="201"/>
                  </a:lnTo>
                  <a:cubicBezTo>
                    <a:pt x="2627" y="202"/>
                    <a:pt x="2627" y="202"/>
                    <a:pt x="2628" y="203"/>
                  </a:cubicBezTo>
                  <a:lnTo>
                    <a:pt x="2651" y="246"/>
                  </a:lnTo>
                  <a:lnTo>
                    <a:pt x="2637" y="253"/>
                  </a:lnTo>
                  <a:lnTo>
                    <a:pt x="2613" y="210"/>
                  </a:lnTo>
                  <a:lnTo>
                    <a:pt x="2614" y="212"/>
                  </a:lnTo>
                  <a:lnTo>
                    <a:pt x="2605" y="200"/>
                  </a:lnTo>
                  <a:lnTo>
                    <a:pt x="2617" y="190"/>
                  </a:lnTo>
                  <a:close/>
                  <a:moveTo>
                    <a:pt x="2672" y="290"/>
                  </a:moveTo>
                  <a:lnTo>
                    <a:pt x="2691" y="352"/>
                  </a:lnTo>
                  <a:lnTo>
                    <a:pt x="2676" y="356"/>
                  </a:lnTo>
                  <a:lnTo>
                    <a:pt x="2657" y="295"/>
                  </a:lnTo>
                  <a:lnTo>
                    <a:pt x="2672" y="290"/>
                  </a:lnTo>
                  <a:close/>
                  <a:moveTo>
                    <a:pt x="2699" y="400"/>
                  </a:moveTo>
                  <a:lnTo>
                    <a:pt x="2704" y="456"/>
                  </a:lnTo>
                  <a:lnTo>
                    <a:pt x="2688" y="457"/>
                  </a:lnTo>
                  <a:lnTo>
                    <a:pt x="2683" y="402"/>
                  </a:lnTo>
                  <a:lnTo>
                    <a:pt x="2699" y="400"/>
                  </a:lnTo>
                  <a:close/>
                  <a:moveTo>
                    <a:pt x="2704" y="456"/>
                  </a:moveTo>
                  <a:lnTo>
                    <a:pt x="2704" y="465"/>
                  </a:lnTo>
                  <a:lnTo>
                    <a:pt x="2688" y="465"/>
                  </a:lnTo>
                  <a:lnTo>
                    <a:pt x="2688" y="456"/>
                  </a:lnTo>
                  <a:lnTo>
                    <a:pt x="2704" y="456"/>
                  </a:lnTo>
                  <a:close/>
                  <a:moveTo>
                    <a:pt x="2704" y="513"/>
                  </a:moveTo>
                  <a:lnTo>
                    <a:pt x="2704" y="577"/>
                  </a:lnTo>
                  <a:lnTo>
                    <a:pt x="2688" y="577"/>
                  </a:lnTo>
                  <a:lnTo>
                    <a:pt x="2688" y="513"/>
                  </a:lnTo>
                  <a:lnTo>
                    <a:pt x="2704" y="513"/>
                  </a:lnTo>
                  <a:close/>
                  <a:moveTo>
                    <a:pt x="2704" y="625"/>
                  </a:moveTo>
                  <a:lnTo>
                    <a:pt x="2704" y="689"/>
                  </a:lnTo>
                  <a:lnTo>
                    <a:pt x="2688" y="689"/>
                  </a:lnTo>
                  <a:lnTo>
                    <a:pt x="2688" y="625"/>
                  </a:lnTo>
                  <a:lnTo>
                    <a:pt x="2704" y="625"/>
                  </a:lnTo>
                  <a:close/>
                  <a:moveTo>
                    <a:pt x="2704" y="737"/>
                  </a:moveTo>
                  <a:lnTo>
                    <a:pt x="2704" y="801"/>
                  </a:lnTo>
                  <a:lnTo>
                    <a:pt x="2688" y="801"/>
                  </a:lnTo>
                  <a:lnTo>
                    <a:pt x="2688" y="737"/>
                  </a:lnTo>
                  <a:lnTo>
                    <a:pt x="2704" y="737"/>
                  </a:lnTo>
                  <a:close/>
                  <a:moveTo>
                    <a:pt x="2704" y="849"/>
                  </a:moveTo>
                  <a:lnTo>
                    <a:pt x="2704" y="913"/>
                  </a:lnTo>
                  <a:lnTo>
                    <a:pt x="2688" y="913"/>
                  </a:lnTo>
                  <a:lnTo>
                    <a:pt x="2688" y="849"/>
                  </a:lnTo>
                  <a:lnTo>
                    <a:pt x="2704" y="849"/>
                  </a:lnTo>
                  <a:close/>
                  <a:moveTo>
                    <a:pt x="2704" y="961"/>
                  </a:moveTo>
                  <a:lnTo>
                    <a:pt x="2704" y="1026"/>
                  </a:lnTo>
                  <a:lnTo>
                    <a:pt x="2688" y="1026"/>
                  </a:lnTo>
                  <a:lnTo>
                    <a:pt x="2688" y="961"/>
                  </a:lnTo>
                  <a:lnTo>
                    <a:pt x="2704" y="961"/>
                  </a:lnTo>
                  <a:close/>
                  <a:moveTo>
                    <a:pt x="2704" y="1074"/>
                  </a:moveTo>
                  <a:lnTo>
                    <a:pt x="2704" y="1138"/>
                  </a:lnTo>
                  <a:lnTo>
                    <a:pt x="2688" y="1138"/>
                  </a:lnTo>
                  <a:lnTo>
                    <a:pt x="2688" y="1074"/>
                  </a:lnTo>
                  <a:lnTo>
                    <a:pt x="2704" y="1074"/>
                  </a:lnTo>
                  <a:close/>
                  <a:moveTo>
                    <a:pt x="2704" y="1186"/>
                  </a:moveTo>
                  <a:lnTo>
                    <a:pt x="2704" y="1250"/>
                  </a:lnTo>
                  <a:lnTo>
                    <a:pt x="2688" y="1250"/>
                  </a:lnTo>
                  <a:lnTo>
                    <a:pt x="2688" y="1186"/>
                  </a:lnTo>
                  <a:lnTo>
                    <a:pt x="2704" y="1186"/>
                  </a:lnTo>
                  <a:close/>
                  <a:moveTo>
                    <a:pt x="2704" y="1298"/>
                  </a:moveTo>
                  <a:lnTo>
                    <a:pt x="2704" y="1362"/>
                  </a:lnTo>
                  <a:lnTo>
                    <a:pt x="2688" y="1362"/>
                  </a:lnTo>
                  <a:lnTo>
                    <a:pt x="2688" y="1298"/>
                  </a:lnTo>
                  <a:lnTo>
                    <a:pt x="2704" y="1298"/>
                  </a:lnTo>
                  <a:close/>
                  <a:moveTo>
                    <a:pt x="2704" y="1410"/>
                  </a:moveTo>
                  <a:lnTo>
                    <a:pt x="2704" y="1474"/>
                  </a:lnTo>
                  <a:lnTo>
                    <a:pt x="2688" y="1474"/>
                  </a:lnTo>
                  <a:lnTo>
                    <a:pt x="2688" y="1410"/>
                  </a:lnTo>
                  <a:lnTo>
                    <a:pt x="2704" y="1410"/>
                  </a:lnTo>
                  <a:close/>
                  <a:moveTo>
                    <a:pt x="2704" y="1522"/>
                  </a:moveTo>
                  <a:lnTo>
                    <a:pt x="2704" y="1586"/>
                  </a:lnTo>
                  <a:lnTo>
                    <a:pt x="2688" y="1586"/>
                  </a:lnTo>
                  <a:lnTo>
                    <a:pt x="2688" y="1522"/>
                  </a:lnTo>
                  <a:lnTo>
                    <a:pt x="2704" y="1522"/>
                  </a:lnTo>
                  <a:close/>
                  <a:moveTo>
                    <a:pt x="2704" y="1634"/>
                  </a:moveTo>
                  <a:lnTo>
                    <a:pt x="2704" y="1698"/>
                  </a:lnTo>
                  <a:lnTo>
                    <a:pt x="2688" y="1698"/>
                  </a:lnTo>
                  <a:lnTo>
                    <a:pt x="2688" y="1634"/>
                  </a:lnTo>
                  <a:lnTo>
                    <a:pt x="2704" y="1634"/>
                  </a:lnTo>
                  <a:close/>
                  <a:moveTo>
                    <a:pt x="2704" y="1746"/>
                  </a:moveTo>
                  <a:lnTo>
                    <a:pt x="2704" y="1810"/>
                  </a:lnTo>
                  <a:lnTo>
                    <a:pt x="2688" y="1810"/>
                  </a:lnTo>
                  <a:lnTo>
                    <a:pt x="2688" y="1746"/>
                  </a:lnTo>
                  <a:lnTo>
                    <a:pt x="2704" y="1746"/>
                  </a:lnTo>
                  <a:close/>
                  <a:moveTo>
                    <a:pt x="2704" y="1858"/>
                  </a:moveTo>
                  <a:lnTo>
                    <a:pt x="2704" y="1922"/>
                  </a:lnTo>
                  <a:lnTo>
                    <a:pt x="2688" y="1922"/>
                  </a:lnTo>
                  <a:lnTo>
                    <a:pt x="2688" y="1858"/>
                  </a:lnTo>
                  <a:lnTo>
                    <a:pt x="2704" y="1858"/>
                  </a:lnTo>
                  <a:close/>
                  <a:moveTo>
                    <a:pt x="2704" y="1970"/>
                  </a:moveTo>
                  <a:lnTo>
                    <a:pt x="2704" y="2035"/>
                  </a:lnTo>
                  <a:lnTo>
                    <a:pt x="2688" y="2035"/>
                  </a:lnTo>
                  <a:lnTo>
                    <a:pt x="2688" y="1970"/>
                  </a:lnTo>
                  <a:lnTo>
                    <a:pt x="2704" y="1970"/>
                  </a:lnTo>
                  <a:close/>
                  <a:moveTo>
                    <a:pt x="2704" y="2083"/>
                  </a:moveTo>
                  <a:lnTo>
                    <a:pt x="2704" y="2147"/>
                  </a:lnTo>
                  <a:lnTo>
                    <a:pt x="2688" y="2147"/>
                  </a:lnTo>
                  <a:lnTo>
                    <a:pt x="2688" y="2083"/>
                  </a:lnTo>
                  <a:lnTo>
                    <a:pt x="2704" y="2083"/>
                  </a:lnTo>
                  <a:close/>
                  <a:moveTo>
                    <a:pt x="2704" y="2195"/>
                  </a:moveTo>
                  <a:lnTo>
                    <a:pt x="2704" y="2259"/>
                  </a:lnTo>
                  <a:lnTo>
                    <a:pt x="2688" y="2259"/>
                  </a:lnTo>
                  <a:lnTo>
                    <a:pt x="2688" y="2195"/>
                  </a:lnTo>
                  <a:lnTo>
                    <a:pt x="2704" y="2195"/>
                  </a:lnTo>
                  <a:close/>
                  <a:moveTo>
                    <a:pt x="2704" y="2307"/>
                  </a:moveTo>
                  <a:lnTo>
                    <a:pt x="2704" y="2371"/>
                  </a:lnTo>
                  <a:lnTo>
                    <a:pt x="2688" y="2371"/>
                  </a:lnTo>
                  <a:lnTo>
                    <a:pt x="2688" y="2307"/>
                  </a:lnTo>
                  <a:lnTo>
                    <a:pt x="2704" y="2307"/>
                  </a:lnTo>
                  <a:close/>
                  <a:moveTo>
                    <a:pt x="2704" y="2419"/>
                  </a:moveTo>
                  <a:lnTo>
                    <a:pt x="2704" y="2483"/>
                  </a:lnTo>
                  <a:lnTo>
                    <a:pt x="2688" y="2483"/>
                  </a:lnTo>
                  <a:lnTo>
                    <a:pt x="2688" y="2419"/>
                  </a:lnTo>
                  <a:lnTo>
                    <a:pt x="2704" y="2419"/>
                  </a:lnTo>
                  <a:close/>
                  <a:moveTo>
                    <a:pt x="2704" y="2531"/>
                  </a:moveTo>
                  <a:lnTo>
                    <a:pt x="2704" y="2595"/>
                  </a:lnTo>
                  <a:lnTo>
                    <a:pt x="2688" y="2595"/>
                  </a:lnTo>
                  <a:lnTo>
                    <a:pt x="2688" y="2531"/>
                  </a:lnTo>
                  <a:lnTo>
                    <a:pt x="2704" y="2531"/>
                  </a:lnTo>
                  <a:close/>
                  <a:moveTo>
                    <a:pt x="2704" y="2643"/>
                  </a:moveTo>
                  <a:lnTo>
                    <a:pt x="2704" y="2707"/>
                  </a:lnTo>
                  <a:lnTo>
                    <a:pt x="2688" y="2707"/>
                  </a:lnTo>
                  <a:lnTo>
                    <a:pt x="2688" y="2643"/>
                  </a:lnTo>
                  <a:lnTo>
                    <a:pt x="2704" y="2643"/>
                  </a:lnTo>
                  <a:close/>
                  <a:moveTo>
                    <a:pt x="2704" y="2755"/>
                  </a:moveTo>
                  <a:lnTo>
                    <a:pt x="2704" y="2819"/>
                  </a:lnTo>
                  <a:lnTo>
                    <a:pt x="2688" y="2819"/>
                  </a:lnTo>
                  <a:lnTo>
                    <a:pt x="2688" y="2755"/>
                  </a:lnTo>
                  <a:lnTo>
                    <a:pt x="2704" y="2755"/>
                  </a:lnTo>
                  <a:close/>
                  <a:moveTo>
                    <a:pt x="2704" y="2867"/>
                  </a:moveTo>
                  <a:lnTo>
                    <a:pt x="2704" y="2931"/>
                  </a:lnTo>
                  <a:lnTo>
                    <a:pt x="2688" y="2931"/>
                  </a:lnTo>
                  <a:lnTo>
                    <a:pt x="2688" y="2867"/>
                  </a:lnTo>
                  <a:lnTo>
                    <a:pt x="2704" y="2867"/>
                  </a:lnTo>
                  <a:close/>
                  <a:moveTo>
                    <a:pt x="2704" y="2979"/>
                  </a:moveTo>
                  <a:lnTo>
                    <a:pt x="2704" y="3044"/>
                  </a:lnTo>
                  <a:lnTo>
                    <a:pt x="2688" y="3044"/>
                  </a:lnTo>
                  <a:lnTo>
                    <a:pt x="2688" y="2979"/>
                  </a:lnTo>
                  <a:lnTo>
                    <a:pt x="2704" y="2979"/>
                  </a:lnTo>
                  <a:close/>
                  <a:moveTo>
                    <a:pt x="2704" y="3092"/>
                  </a:moveTo>
                  <a:lnTo>
                    <a:pt x="2704" y="3144"/>
                  </a:lnTo>
                  <a:lnTo>
                    <a:pt x="2688" y="3144"/>
                  </a:lnTo>
                  <a:lnTo>
                    <a:pt x="2688" y="3092"/>
                  </a:lnTo>
                  <a:lnTo>
                    <a:pt x="2704" y="3092"/>
                  </a:lnTo>
                  <a:close/>
                  <a:moveTo>
                    <a:pt x="2704" y="3145"/>
                  </a:moveTo>
                  <a:lnTo>
                    <a:pt x="2703" y="3156"/>
                  </a:lnTo>
                  <a:lnTo>
                    <a:pt x="2687" y="3155"/>
                  </a:lnTo>
                  <a:lnTo>
                    <a:pt x="2688" y="3144"/>
                  </a:lnTo>
                  <a:lnTo>
                    <a:pt x="2704" y="3145"/>
                  </a:lnTo>
                  <a:close/>
                  <a:moveTo>
                    <a:pt x="2699" y="3204"/>
                  </a:moveTo>
                  <a:lnTo>
                    <a:pt x="2695" y="3235"/>
                  </a:lnTo>
                  <a:cubicBezTo>
                    <a:pt x="2695" y="3236"/>
                    <a:pt x="2695" y="3236"/>
                    <a:pt x="2695" y="3237"/>
                  </a:cubicBezTo>
                  <a:lnTo>
                    <a:pt x="2686" y="3268"/>
                  </a:lnTo>
                  <a:lnTo>
                    <a:pt x="2670" y="3264"/>
                  </a:lnTo>
                  <a:lnTo>
                    <a:pt x="2680" y="3232"/>
                  </a:lnTo>
                  <a:lnTo>
                    <a:pt x="2679" y="3234"/>
                  </a:lnTo>
                  <a:lnTo>
                    <a:pt x="2683" y="3203"/>
                  </a:lnTo>
                  <a:lnTo>
                    <a:pt x="2699" y="3204"/>
                  </a:lnTo>
                  <a:close/>
                  <a:moveTo>
                    <a:pt x="2671" y="3314"/>
                  </a:moveTo>
                  <a:lnTo>
                    <a:pt x="2669" y="3322"/>
                  </a:lnTo>
                  <a:cubicBezTo>
                    <a:pt x="2669" y="3322"/>
                    <a:pt x="2669" y="3323"/>
                    <a:pt x="2669" y="3323"/>
                  </a:cubicBezTo>
                  <a:lnTo>
                    <a:pt x="2642" y="3373"/>
                  </a:lnTo>
                  <a:lnTo>
                    <a:pt x="2628" y="3365"/>
                  </a:lnTo>
                  <a:lnTo>
                    <a:pt x="2654" y="3316"/>
                  </a:lnTo>
                  <a:lnTo>
                    <a:pt x="2654" y="3317"/>
                  </a:lnTo>
                  <a:lnTo>
                    <a:pt x="2656" y="3309"/>
                  </a:lnTo>
                  <a:lnTo>
                    <a:pt x="2671" y="3314"/>
                  </a:lnTo>
                  <a:close/>
                  <a:moveTo>
                    <a:pt x="2615" y="3414"/>
                  </a:moveTo>
                  <a:lnTo>
                    <a:pt x="2574" y="3463"/>
                  </a:lnTo>
                  <a:lnTo>
                    <a:pt x="2562" y="3453"/>
                  </a:lnTo>
                  <a:lnTo>
                    <a:pt x="2603" y="3404"/>
                  </a:lnTo>
                  <a:lnTo>
                    <a:pt x="2615" y="3414"/>
                  </a:lnTo>
                  <a:close/>
                  <a:moveTo>
                    <a:pt x="2537" y="3496"/>
                  </a:moveTo>
                  <a:lnTo>
                    <a:pt x="2505" y="3523"/>
                  </a:lnTo>
                  <a:cubicBezTo>
                    <a:pt x="2504" y="3523"/>
                    <a:pt x="2504" y="3523"/>
                    <a:pt x="2503" y="3524"/>
                  </a:cubicBezTo>
                  <a:lnTo>
                    <a:pt x="2484" y="3534"/>
                  </a:lnTo>
                  <a:lnTo>
                    <a:pt x="2476" y="3520"/>
                  </a:lnTo>
                  <a:lnTo>
                    <a:pt x="2496" y="3509"/>
                  </a:lnTo>
                  <a:lnTo>
                    <a:pt x="2494" y="3510"/>
                  </a:lnTo>
                  <a:lnTo>
                    <a:pt x="2527" y="3483"/>
                  </a:lnTo>
                  <a:lnTo>
                    <a:pt x="2537" y="3496"/>
                  </a:lnTo>
                  <a:close/>
                  <a:moveTo>
                    <a:pt x="2442" y="3557"/>
                  </a:moveTo>
                  <a:lnTo>
                    <a:pt x="2427" y="3565"/>
                  </a:lnTo>
                  <a:cubicBezTo>
                    <a:pt x="2427" y="3565"/>
                    <a:pt x="2426" y="3565"/>
                    <a:pt x="2426" y="3565"/>
                  </a:cubicBezTo>
                  <a:lnTo>
                    <a:pt x="2380" y="3579"/>
                  </a:lnTo>
                  <a:lnTo>
                    <a:pt x="2375" y="3564"/>
                  </a:lnTo>
                  <a:lnTo>
                    <a:pt x="2421" y="3550"/>
                  </a:lnTo>
                  <a:lnTo>
                    <a:pt x="2420" y="3550"/>
                  </a:lnTo>
                  <a:lnTo>
                    <a:pt x="2434" y="3543"/>
                  </a:lnTo>
                  <a:lnTo>
                    <a:pt x="2442" y="3557"/>
                  </a:lnTo>
                  <a:close/>
                  <a:moveTo>
                    <a:pt x="2332" y="3592"/>
                  </a:moveTo>
                  <a:lnTo>
                    <a:pt x="2269" y="3599"/>
                  </a:lnTo>
                  <a:lnTo>
                    <a:pt x="2267" y="3583"/>
                  </a:lnTo>
                  <a:lnTo>
                    <a:pt x="2331" y="3576"/>
                  </a:lnTo>
                  <a:lnTo>
                    <a:pt x="2332" y="3592"/>
                  </a:lnTo>
                  <a:close/>
                  <a:moveTo>
                    <a:pt x="2220" y="3600"/>
                  </a:moveTo>
                  <a:lnTo>
                    <a:pt x="2156" y="3600"/>
                  </a:lnTo>
                  <a:lnTo>
                    <a:pt x="2156" y="3584"/>
                  </a:lnTo>
                  <a:lnTo>
                    <a:pt x="2220" y="3584"/>
                  </a:lnTo>
                  <a:lnTo>
                    <a:pt x="2220" y="3600"/>
                  </a:lnTo>
                  <a:close/>
                  <a:moveTo>
                    <a:pt x="2108" y="3600"/>
                  </a:moveTo>
                  <a:lnTo>
                    <a:pt x="2044" y="3600"/>
                  </a:lnTo>
                  <a:lnTo>
                    <a:pt x="2044" y="3584"/>
                  </a:lnTo>
                  <a:lnTo>
                    <a:pt x="2108" y="3584"/>
                  </a:lnTo>
                  <a:lnTo>
                    <a:pt x="2108" y="3600"/>
                  </a:lnTo>
                  <a:close/>
                  <a:moveTo>
                    <a:pt x="1996" y="3600"/>
                  </a:moveTo>
                  <a:lnTo>
                    <a:pt x="1931" y="3600"/>
                  </a:lnTo>
                  <a:lnTo>
                    <a:pt x="1931" y="3584"/>
                  </a:lnTo>
                  <a:lnTo>
                    <a:pt x="1996" y="3584"/>
                  </a:lnTo>
                  <a:lnTo>
                    <a:pt x="1996" y="3600"/>
                  </a:lnTo>
                  <a:close/>
                  <a:moveTo>
                    <a:pt x="1883" y="3600"/>
                  </a:moveTo>
                  <a:lnTo>
                    <a:pt x="1819" y="3600"/>
                  </a:lnTo>
                  <a:lnTo>
                    <a:pt x="1819" y="3584"/>
                  </a:lnTo>
                  <a:lnTo>
                    <a:pt x="1883" y="3584"/>
                  </a:lnTo>
                  <a:lnTo>
                    <a:pt x="1883" y="3600"/>
                  </a:lnTo>
                  <a:close/>
                  <a:moveTo>
                    <a:pt x="1771" y="3600"/>
                  </a:moveTo>
                  <a:lnTo>
                    <a:pt x="1707" y="3600"/>
                  </a:lnTo>
                  <a:lnTo>
                    <a:pt x="1707" y="3584"/>
                  </a:lnTo>
                  <a:lnTo>
                    <a:pt x="1771" y="3584"/>
                  </a:lnTo>
                  <a:lnTo>
                    <a:pt x="1771" y="3600"/>
                  </a:lnTo>
                  <a:close/>
                  <a:moveTo>
                    <a:pt x="1659" y="3600"/>
                  </a:moveTo>
                  <a:lnTo>
                    <a:pt x="1595" y="3600"/>
                  </a:lnTo>
                  <a:lnTo>
                    <a:pt x="1595" y="3584"/>
                  </a:lnTo>
                  <a:lnTo>
                    <a:pt x="1659" y="3584"/>
                  </a:lnTo>
                  <a:lnTo>
                    <a:pt x="1659" y="3600"/>
                  </a:lnTo>
                  <a:close/>
                  <a:moveTo>
                    <a:pt x="1547" y="3600"/>
                  </a:moveTo>
                  <a:lnTo>
                    <a:pt x="1483" y="3600"/>
                  </a:lnTo>
                  <a:lnTo>
                    <a:pt x="1483" y="3584"/>
                  </a:lnTo>
                  <a:lnTo>
                    <a:pt x="1547" y="3584"/>
                  </a:lnTo>
                  <a:lnTo>
                    <a:pt x="1547" y="3600"/>
                  </a:lnTo>
                  <a:close/>
                  <a:moveTo>
                    <a:pt x="1435" y="3600"/>
                  </a:moveTo>
                  <a:lnTo>
                    <a:pt x="1371" y="3600"/>
                  </a:lnTo>
                  <a:lnTo>
                    <a:pt x="1371" y="3584"/>
                  </a:lnTo>
                  <a:lnTo>
                    <a:pt x="1435" y="3584"/>
                  </a:lnTo>
                  <a:lnTo>
                    <a:pt x="1435" y="3600"/>
                  </a:lnTo>
                  <a:close/>
                  <a:moveTo>
                    <a:pt x="1323" y="3600"/>
                  </a:moveTo>
                  <a:lnTo>
                    <a:pt x="1259" y="3600"/>
                  </a:lnTo>
                  <a:lnTo>
                    <a:pt x="1259" y="3584"/>
                  </a:lnTo>
                  <a:lnTo>
                    <a:pt x="1323" y="3584"/>
                  </a:lnTo>
                  <a:lnTo>
                    <a:pt x="1323" y="3600"/>
                  </a:lnTo>
                  <a:close/>
                  <a:moveTo>
                    <a:pt x="1211" y="3600"/>
                  </a:moveTo>
                  <a:lnTo>
                    <a:pt x="1147" y="3600"/>
                  </a:lnTo>
                  <a:lnTo>
                    <a:pt x="1147" y="3584"/>
                  </a:lnTo>
                  <a:lnTo>
                    <a:pt x="1211" y="3584"/>
                  </a:lnTo>
                  <a:lnTo>
                    <a:pt x="1211" y="3600"/>
                  </a:lnTo>
                  <a:close/>
                  <a:moveTo>
                    <a:pt x="1099" y="3600"/>
                  </a:moveTo>
                  <a:lnTo>
                    <a:pt x="1035" y="3600"/>
                  </a:lnTo>
                  <a:lnTo>
                    <a:pt x="1035" y="3584"/>
                  </a:lnTo>
                  <a:lnTo>
                    <a:pt x="1099" y="3584"/>
                  </a:lnTo>
                  <a:lnTo>
                    <a:pt x="1099" y="3600"/>
                  </a:lnTo>
                  <a:close/>
                  <a:moveTo>
                    <a:pt x="987" y="3600"/>
                  </a:moveTo>
                  <a:lnTo>
                    <a:pt x="922" y="3600"/>
                  </a:lnTo>
                  <a:lnTo>
                    <a:pt x="922" y="3584"/>
                  </a:lnTo>
                  <a:lnTo>
                    <a:pt x="987" y="3584"/>
                  </a:lnTo>
                  <a:lnTo>
                    <a:pt x="987" y="3600"/>
                  </a:lnTo>
                  <a:close/>
                  <a:moveTo>
                    <a:pt x="874" y="3600"/>
                  </a:moveTo>
                  <a:lnTo>
                    <a:pt x="810" y="3600"/>
                  </a:lnTo>
                  <a:lnTo>
                    <a:pt x="810" y="3584"/>
                  </a:lnTo>
                  <a:lnTo>
                    <a:pt x="874" y="3584"/>
                  </a:lnTo>
                  <a:lnTo>
                    <a:pt x="874" y="3600"/>
                  </a:lnTo>
                  <a:close/>
                  <a:moveTo>
                    <a:pt x="762" y="3600"/>
                  </a:moveTo>
                  <a:lnTo>
                    <a:pt x="698" y="3600"/>
                  </a:lnTo>
                  <a:lnTo>
                    <a:pt x="698" y="3584"/>
                  </a:lnTo>
                  <a:lnTo>
                    <a:pt x="762" y="3584"/>
                  </a:lnTo>
                  <a:lnTo>
                    <a:pt x="762" y="3600"/>
                  </a:lnTo>
                  <a:close/>
                  <a:moveTo>
                    <a:pt x="650" y="3600"/>
                  </a:moveTo>
                  <a:lnTo>
                    <a:pt x="586" y="3600"/>
                  </a:lnTo>
                  <a:lnTo>
                    <a:pt x="586" y="3584"/>
                  </a:lnTo>
                  <a:lnTo>
                    <a:pt x="650" y="3584"/>
                  </a:lnTo>
                  <a:lnTo>
                    <a:pt x="650" y="3600"/>
                  </a:lnTo>
                  <a:close/>
                  <a:moveTo>
                    <a:pt x="538" y="3600"/>
                  </a:moveTo>
                  <a:lnTo>
                    <a:pt x="474" y="3600"/>
                  </a:lnTo>
                  <a:lnTo>
                    <a:pt x="474" y="3584"/>
                  </a:lnTo>
                  <a:lnTo>
                    <a:pt x="538" y="3584"/>
                  </a:lnTo>
                  <a:lnTo>
                    <a:pt x="538" y="3600"/>
                  </a:lnTo>
                  <a:close/>
                  <a:moveTo>
                    <a:pt x="425" y="3597"/>
                  </a:moveTo>
                  <a:lnTo>
                    <a:pt x="366" y="3591"/>
                  </a:lnTo>
                  <a:cubicBezTo>
                    <a:pt x="365" y="3591"/>
                    <a:pt x="365" y="3591"/>
                    <a:pt x="364" y="3591"/>
                  </a:cubicBezTo>
                  <a:lnTo>
                    <a:pt x="360" y="3590"/>
                  </a:lnTo>
                  <a:lnTo>
                    <a:pt x="365" y="3575"/>
                  </a:lnTo>
                  <a:lnTo>
                    <a:pt x="369" y="3576"/>
                  </a:lnTo>
                  <a:lnTo>
                    <a:pt x="367" y="3575"/>
                  </a:lnTo>
                  <a:lnTo>
                    <a:pt x="427" y="3581"/>
                  </a:lnTo>
                  <a:lnTo>
                    <a:pt x="425" y="3597"/>
                  </a:lnTo>
                  <a:close/>
                  <a:moveTo>
                    <a:pt x="314" y="3576"/>
                  </a:moveTo>
                  <a:lnTo>
                    <a:pt x="280" y="3565"/>
                  </a:lnTo>
                  <a:cubicBezTo>
                    <a:pt x="280" y="3565"/>
                    <a:pt x="279" y="3565"/>
                    <a:pt x="279" y="3565"/>
                  </a:cubicBezTo>
                  <a:lnTo>
                    <a:pt x="254" y="3551"/>
                  </a:lnTo>
                  <a:lnTo>
                    <a:pt x="261" y="3537"/>
                  </a:lnTo>
                  <a:lnTo>
                    <a:pt x="286" y="3550"/>
                  </a:lnTo>
                  <a:lnTo>
                    <a:pt x="285" y="3550"/>
                  </a:lnTo>
                  <a:lnTo>
                    <a:pt x="319" y="3560"/>
                  </a:lnTo>
                  <a:lnTo>
                    <a:pt x="314" y="3576"/>
                  </a:lnTo>
                  <a:close/>
                  <a:moveTo>
                    <a:pt x="211" y="3528"/>
                  </a:moveTo>
                  <a:lnTo>
                    <a:pt x="203" y="3524"/>
                  </a:lnTo>
                  <a:cubicBezTo>
                    <a:pt x="202" y="3523"/>
                    <a:pt x="202" y="3523"/>
                    <a:pt x="201" y="3523"/>
                  </a:cubicBezTo>
                  <a:lnTo>
                    <a:pt x="160" y="3488"/>
                  </a:lnTo>
                  <a:lnTo>
                    <a:pt x="170" y="3476"/>
                  </a:lnTo>
                  <a:lnTo>
                    <a:pt x="212" y="3510"/>
                  </a:lnTo>
                  <a:lnTo>
                    <a:pt x="210" y="3509"/>
                  </a:lnTo>
                  <a:lnTo>
                    <a:pt x="219" y="3514"/>
                  </a:lnTo>
                  <a:lnTo>
                    <a:pt x="211" y="3528"/>
                  </a:lnTo>
                  <a:close/>
                  <a:moveTo>
                    <a:pt x="124" y="3455"/>
                  </a:moveTo>
                  <a:lnTo>
                    <a:pt x="83" y="3405"/>
                  </a:lnTo>
                  <a:lnTo>
                    <a:pt x="95" y="3395"/>
                  </a:lnTo>
                  <a:lnTo>
                    <a:pt x="136" y="3444"/>
                  </a:lnTo>
                  <a:lnTo>
                    <a:pt x="124" y="3455"/>
                  </a:lnTo>
                  <a:close/>
                  <a:moveTo>
                    <a:pt x="58" y="3362"/>
                  </a:moveTo>
                  <a:lnTo>
                    <a:pt x="36" y="3323"/>
                  </a:lnTo>
                  <a:cubicBezTo>
                    <a:pt x="36" y="3323"/>
                    <a:pt x="36" y="3322"/>
                    <a:pt x="36" y="3322"/>
                  </a:cubicBezTo>
                  <a:lnTo>
                    <a:pt x="30" y="3303"/>
                  </a:lnTo>
                  <a:lnTo>
                    <a:pt x="45" y="3298"/>
                  </a:lnTo>
                  <a:lnTo>
                    <a:pt x="51" y="3317"/>
                  </a:lnTo>
                  <a:lnTo>
                    <a:pt x="50" y="3316"/>
                  </a:lnTo>
                  <a:lnTo>
                    <a:pt x="72" y="3355"/>
                  </a:lnTo>
                  <a:lnTo>
                    <a:pt x="58" y="3362"/>
                  </a:lnTo>
                  <a:close/>
                  <a:moveTo>
                    <a:pt x="16" y="3257"/>
                  </a:moveTo>
                  <a:lnTo>
                    <a:pt x="10" y="3237"/>
                  </a:lnTo>
                  <a:cubicBezTo>
                    <a:pt x="10" y="3236"/>
                    <a:pt x="10" y="3236"/>
                    <a:pt x="9" y="3235"/>
                  </a:cubicBezTo>
                  <a:lnTo>
                    <a:pt x="5" y="3193"/>
                  </a:lnTo>
                  <a:lnTo>
                    <a:pt x="21" y="3191"/>
                  </a:lnTo>
                  <a:lnTo>
                    <a:pt x="25" y="3234"/>
                  </a:lnTo>
                  <a:lnTo>
                    <a:pt x="25" y="3232"/>
                  </a:lnTo>
                  <a:lnTo>
                    <a:pt x="31" y="3253"/>
                  </a:lnTo>
                  <a:lnTo>
                    <a:pt x="16" y="3257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2" name="Freeform 44"/>
            <p:cNvSpPr>
              <a:spLocks noEditPoints="1"/>
            </p:cNvSpPr>
            <p:nvPr/>
          </p:nvSpPr>
          <p:spPr bwMode="auto">
            <a:xfrm>
              <a:off x="3262" y="180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3" name="Rectangle 45"/>
            <p:cNvSpPr>
              <a:spLocks noChangeArrowheads="1"/>
            </p:cNvSpPr>
            <p:nvPr/>
          </p:nvSpPr>
          <p:spPr bwMode="auto">
            <a:xfrm>
              <a:off x="3485" y="179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14" name="Freeform 46"/>
            <p:cNvSpPr>
              <a:spLocks noEditPoints="1"/>
            </p:cNvSpPr>
            <p:nvPr/>
          </p:nvSpPr>
          <p:spPr bwMode="auto">
            <a:xfrm>
              <a:off x="3262" y="1969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5" name="Rectangle 47"/>
            <p:cNvSpPr>
              <a:spLocks noChangeArrowheads="1"/>
            </p:cNvSpPr>
            <p:nvPr/>
          </p:nvSpPr>
          <p:spPr bwMode="auto">
            <a:xfrm>
              <a:off x="3485" y="195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16" name="Freeform 48"/>
            <p:cNvSpPr>
              <a:spLocks noEditPoints="1"/>
            </p:cNvSpPr>
            <p:nvPr/>
          </p:nvSpPr>
          <p:spPr bwMode="auto">
            <a:xfrm>
              <a:off x="3262" y="2752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7" name="Rectangle 49"/>
            <p:cNvSpPr>
              <a:spLocks noChangeArrowheads="1"/>
            </p:cNvSpPr>
            <p:nvPr/>
          </p:nvSpPr>
          <p:spPr bwMode="auto">
            <a:xfrm>
              <a:off x="3485" y="2740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18" name="Freeform 50"/>
            <p:cNvSpPr>
              <a:spLocks noEditPoints="1"/>
            </p:cNvSpPr>
            <p:nvPr/>
          </p:nvSpPr>
          <p:spPr bwMode="auto">
            <a:xfrm>
              <a:off x="3262" y="2917"/>
              <a:ext cx="705" cy="169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6 h 528"/>
                <a:gd name="T10" fmla="*/ 702 w 2192"/>
                <a:gd name="T11" fmla="*/ 169 h 528"/>
                <a:gd name="T12" fmla="*/ 3 w 2192"/>
                <a:gd name="T13" fmla="*/ 169 h 528"/>
                <a:gd name="T14" fmla="*/ 0 w 2192"/>
                <a:gd name="T15" fmla="*/ 166 h 528"/>
                <a:gd name="T16" fmla="*/ 0 w 2192"/>
                <a:gd name="T17" fmla="*/ 3 h 528"/>
                <a:gd name="T18" fmla="*/ 5 w 2192"/>
                <a:gd name="T19" fmla="*/ 166 h 528"/>
                <a:gd name="T20" fmla="*/ 3 w 2192"/>
                <a:gd name="T21" fmla="*/ 164 h 528"/>
                <a:gd name="T22" fmla="*/ 702 w 2192"/>
                <a:gd name="T23" fmla="*/ 164 h 528"/>
                <a:gd name="T24" fmla="*/ 700 w 2192"/>
                <a:gd name="T25" fmla="*/ 166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9" name="Rectangle 51"/>
            <p:cNvSpPr>
              <a:spLocks noChangeArrowheads="1"/>
            </p:cNvSpPr>
            <p:nvPr/>
          </p:nvSpPr>
          <p:spPr bwMode="auto">
            <a:xfrm>
              <a:off x="3485" y="2905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0" name="Freeform 52"/>
            <p:cNvSpPr>
              <a:spLocks noEditPoints="1"/>
            </p:cNvSpPr>
            <p:nvPr/>
          </p:nvSpPr>
          <p:spPr bwMode="auto">
            <a:xfrm>
              <a:off x="3262" y="308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1" name="Rectangle 53"/>
            <p:cNvSpPr>
              <a:spLocks noChangeArrowheads="1"/>
            </p:cNvSpPr>
            <p:nvPr/>
          </p:nvSpPr>
          <p:spPr bwMode="auto">
            <a:xfrm>
              <a:off x="3485" y="3069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2" name="Freeform 54"/>
            <p:cNvSpPr>
              <a:spLocks noEditPoints="1"/>
            </p:cNvSpPr>
            <p:nvPr/>
          </p:nvSpPr>
          <p:spPr bwMode="auto">
            <a:xfrm>
              <a:off x="4332" y="1928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3" name="Rectangle 55"/>
            <p:cNvSpPr>
              <a:spLocks noChangeArrowheads="1"/>
            </p:cNvSpPr>
            <p:nvPr/>
          </p:nvSpPr>
          <p:spPr bwMode="auto">
            <a:xfrm>
              <a:off x="4556" y="1916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(w1,7)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4" name="Freeform 56"/>
            <p:cNvSpPr>
              <a:spLocks noEditPoints="1"/>
            </p:cNvSpPr>
            <p:nvPr/>
          </p:nvSpPr>
          <p:spPr bwMode="auto">
            <a:xfrm>
              <a:off x="756" y="3467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5" name="Rectangle 57"/>
            <p:cNvSpPr>
              <a:spLocks noChangeArrowheads="1"/>
            </p:cNvSpPr>
            <p:nvPr/>
          </p:nvSpPr>
          <p:spPr bwMode="auto">
            <a:xfrm>
              <a:off x="768" y="3453"/>
              <a:ext cx="9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(d10, ‘ w2 w1 w4 w3’)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6" name="Freeform 58"/>
            <p:cNvSpPr>
              <a:spLocks noEditPoints="1"/>
            </p:cNvSpPr>
            <p:nvPr/>
          </p:nvSpPr>
          <p:spPr bwMode="auto">
            <a:xfrm>
              <a:off x="2109" y="3426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7" name="Rectangle 59"/>
            <p:cNvSpPr>
              <a:spLocks noChangeArrowheads="1"/>
            </p:cNvSpPr>
            <p:nvPr/>
          </p:nvSpPr>
          <p:spPr bwMode="auto">
            <a:xfrm>
              <a:off x="2332" y="3412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8" name="Freeform 60"/>
            <p:cNvSpPr>
              <a:spLocks noEditPoints="1"/>
            </p:cNvSpPr>
            <p:nvPr/>
          </p:nvSpPr>
          <p:spPr bwMode="auto">
            <a:xfrm>
              <a:off x="3262" y="2134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9" name="Rectangle 61"/>
            <p:cNvSpPr>
              <a:spLocks noChangeArrowheads="1"/>
            </p:cNvSpPr>
            <p:nvPr/>
          </p:nvSpPr>
          <p:spPr bwMode="auto">
            <a:xfrm>
              <a:off x="3485" y="2122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30" name="Freeform 62"/>
            <p:cNvSpPr>
              <a:spLocks noEditPoints="1"/>
            </p:cNvSpPr>
            <p:nvPr/>
          </p:nvSpPr>
          <p:spPr bwMode="auto">
            <a:xfrm>
              <a:off x="4332" y="2093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1" name="Rectangle 63"/>
            <p:cNvSpPr>
              <a:spLocks noChangeArrowheads="1"/>
            </p:cNvSpPr>
            <p:nvPr/>
          </p:nvSpPr>
          <p:spPr bwMode="auto">
            <a:xfrm>
              <a:off x="4540" y="2081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(w2,15)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32" name="Freeform 64"/>
            <p:cNvSpPr>
              <a:spLocks/>
            </p:cNvSpPr>
            <p:nvPr/>
          </p:nvSpPr>
          <p:spPr bwMode="auto">
            <a:xfrm>
              <a:off x="4088" y="2003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3 h 247"/>
                <a:gd name="T8" fmla="*/ 103 w 206"/>
                <a:gd name="T9" fmla="*/ 247 h 247"/>
                <a:gd name="T10" fmla="*/ 103 w 206"/>
                <a:gd name="T11" fmla="*/ 185 h 247"/>
                <a:gd name="T12" fmla="*/ 0 w 206"/>
                <a:gd name="T13" fmla="*/ 185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3"/>
                  </a:lnTo>
                  <a:lnTo>
                    <a:pt x="103" y="247"/>
                  </a:lnTo>
                  <a:lnTo>
                    <a:pt x="103" y="185"/>
                  </a:lnTo>
                  <a:lnTo>
                    <a:pt x="0" y="1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3" name="Freeform 65"/>
            <p:cNvSpPr>
              <a:spLocks noEditPoints="1"/>
            </p:cNvSpPr>
            <p:nvPr/>
          </p:nvSpPr>
          <p:spPr bwMode="auto">
            <a:xfrm>
              <a:off x="4085" y="1996"/>
              <a:ext cx="212" cy="261"/>
            </a:xfrm>
            <a:custGeom>
              <a:avLst/>
              <a:gdLst>
                <a:gd name="T0" fmla="*/ 0 w 212"/>
                <a:gd name="T1" fmla="*/ 66 h 261"/>
                <a:gd name="T2" fmla="*/ 106 w 212"/>
                <a:gd name="T3" fmla="*/ 66 h 261"/>
                <a:gd name="T4" fmla="*/ 103 w 212"/>
                <a:gd name="T5" fmla="*/ 69 h 261"/>
                <a:gd name="T6" fmla="*/ 103 w 212"/>
                <a:gd name="T7" fmla="*/ 0 h 261"/>
                <a:gd name="T8" fmla="*/ 212 w 212"/>
                <a:gd name="T9" fmla="*/ 130 h 261"/>
                <a:gd name="T10" fmla="*/ 103 w 212"/>
                <a:gd name="T11" fmla="*/ 261 h 261"/>
                <a:gd name="T12" fmla="*/ 103 w 212"/>
                <a:gd name="T13" fmla="*/ 192 h 261"/>
                <a:gd name="T14" fmla="*/ 106 w 212"/>
                <a:gd name="T15" fmla="*/ 195 h 261"/>
                <a:gd name="T16" fmla="*/ 0 w 212"/>
                <a:gd name="T17" fmla="*/ 195 h 261"/>
                <a:gd name="T18" fmla="*/ 0 w 212"/>
                <a:gd name="T19" fmla="*/ 66 h 261"/>
                <a:gd name="T20" fmla="*/ 5 w 212"/>
                <a:gd name="T21" fmla="*/ 192 h 261"/>
                <a:gd name="T22" fmla="*/ 3 w 212"/>
                <a:gd name="T23" fmla="*/ 190 h 261"/>
                <a:gd name="T24" fmla="*/ 108 w 212"/>
                <a:gd name="T25" fmla="*/ 190 h 261"/>
                <a:gd name="T26" fmla="*/ 108 w 212"/>
                <a:gd name="T27" fmla="*/ 254 h 261"/>
                <a:gd name="T28" fmla="*/ 104 w 212"/>
                <a:gd name="T29" fmla="*/ 252 h 261"/>
                <a:gd name="T30" fmla="*/ 207 w 212"/>
                <a:gd name="T31" fmla="*/ 129 h 261"/>
                <a:gd name="T32" fmla="*/ 207 w 212"/>
                <a:gd name="T33" fmla="*/ 132 h 261"/>
                <a:gd name="T34" fmla="*/ 104 w 212"/>
                <a:gd name="T35" fmla="*/ 9 h 261"/>
                <a:gd name="T36" fmla="*/ 108 w 212"/>
                <a:gd name="T37" fmla="*/ 7 h 261"/>
                <a:gd name="T38" fmla="*/ 108 w 212"/>
                <a:gd name="T39" fmla="*/ 71 h 261"/>
                <a:gd name="T40" fmla="*/ 3 w 212"/>
                <a:gd name="T41" fmla="*/ 71 h 261"/>
                <a:gd name="T42" fmla="*/ 5 w 212"/>
                <a:gd name="T43" fmla="*/ 69 h 261"/>
                <a:gd name="T44" fmla="*/ 5 w 212"/>
                <a:gd name="T45" fmla="*/ 192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1"/>
                <a:gd name="T71" fmla="*/ 212 w 212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1">
                  <a:moveTo>
                    <a:pt x="0" y="66"/>
                  </a:moveTo>
                  <a:lnTo>
                    <a:pt x="106" y="66"/>
                  </a:lnTo>
                  <a:lnTo>
                    <a:pt x="103" y="69"/>
                  </a:lnTo>
                  <a:lnTo>
                    <a:pt x="103" y="0"/>
                  </a:lnTo>
                  <a:lnTo>
                    <a:pt x="212" y="130"/>
                  </a:lnTo>
                  <a:lnTo>
                    <a:pt x="103" y="261"/>
                  </a:lnTo>
                  <a:lnTo>
                    <a:pt x="103" y="192"/>
                  </a:lnTo>
                  <a:lnTo>
                    <a:pt x="106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2"/>
                  </a:moveTo>
                  <a:lnTo>
                    <a:pt x="3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4" y="252"/>
                  </a:lnTo>
                  <a:lnTo>
                    <a:pt x="207" y="129"/>
                  </a:lnTo>
                  <a:lnTo>
                    <a:pt x="207" y="132"/>
                  </a:lnTo>
                  <a:lnTo>
                    <a:pt x="104" y="9"/>
                  </a:lnTo>
                  <a:lnTo>
                    <a:pt x="108" y="7"/>
                  </a:lnTo>
                  <a:lnTo>
                    <a:pt x="108" y="71"/>
                  </a:lnTo>
                  <a:lnTo>
                    <a:pt x="3" y="71"/>
                  </a:lnTo>
                  <a:lnTo>
                    <a:pt x="5" y="69"/>
                  </a:lnTo>
                  <a:lnTo>
                    <a:pt x="5" y="19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4" name="Freeform 66"/>
            <p:cNvSpPr>
              <a:spLocks/>
            </p:cNvSpPr>
            <p:nvPr/>
          </p:nvSpPr>
          <p:spPr bwMode="auto">
            <a:xfrm>
              <a:off x="4088" y="2837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3 h 247"/>
                <a:gd name="T8" fmla="*/ 103 w 206"/>
                <a:gd name="T9" fmla="*/ 247 h 247"/>
                <a:gd name="T10" fmla="*/ 103 w 206"/>
                <a:gd name="T11" fmla="*/ 185 h 247"/>
                <a:gd name="T12" fmla="*/ 0 w 206"/>
                <a:gd name="T13" fmla="*/ 185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3"/>
                  </a:lnTo>
                  <a:lnTo>
                    <a:pt x="103" y="247"/>
                  </a:lnTo>
                  <a:lnTo>
                    <a:pt x="103" y="185"/>
                  </a:lnTo>
                  <a:lnTo>
                    <a:pt x="0" y="1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5" name="Freeform 67"/>
            <p:cNvSpPr>
              <a:spLocks noEditPoints="1"/>
            </p:cNvSpPr>
            <p:nvPr/>
          </p:nvSpPr>
          <p:spPr bwMode="auto">
            <a:xfrm>
              <a:off x="4085" y="2830"/>
              <a:ext cx="212" cy="261"/>
            </a:xfrm>
            <a:custGeom>
              <a:avLst/>
              <a:gdLst>
                <a:gd name="T0" fmla="*/ 0 w 212"/>
                <a:gd name="T1" fmla="*/ 66 h 261"/>
                <a:gd name="T2" fmla="*/ 106 w 212"/>
                <a:gd name="T3" fmla="*/ 66 h 261"/>
                <a:gd name="T4" fmla="*/ 103 w 212"/>
                <a:gd name="T5" fmla="*/ 69 h 261"/>
                <a:gd name="T6" fmla="*/ 103 w 212"/>
                <a:gd name="T7" fmla="*/ 0 h 261"/>
                <a:gd name="T8" fmla="*/ 212 w 212"/>
                <a:gd name="T9" fmla="*/ 130 h 261"/>
                <a:gd name="T10" fmla="*/ 103 w 212"/>
                <a:gd name="T11" fmla="*/ 261 h 261"/>
                <a:gd name="T12" fmla="*/ 103 w 212"/>
                <a:gd name="T13" fmla="*/ 192 h 261"/>
                <a:gd name="T14" fmla="*/ 106 w 212"/>
                <a:gd name="T15" fmla="*/ 195 h 261"/>
                <a:gd name="T16" fmla="*/ 0 w 212"/>
                <a:gd name="T17" fmla="*/ 195 h 261"/>
                <a:gd name="T18" fmla="*/ 0 w 212"/>
                <a:gd name="T19" fmla="*/ 66 h 261"/>
                <a:gd name="T20" fmla="*/ 5 w 212"/>
                <a:gd name="T21" fmla="*/ 192 h 261"/>
                <a:gd name="T22" fmla="*/ 3 w 212"/>
                <a:gd name="T23" fmla="*/ 189 h 261"/>
                <a:gd name="T24" fmla="*/ 108 w 212"/>
                <a:gd name="T25" fmla="*/ 189 h 261"/>
                <a:gd name="T26" fmla="*/ 108 w 212"/>
                <a:gd name="T27" fmla="*/ 254 h 261"/>
                <a:gd name="T28" fmla="*/ 104 w 212"/>
                <a:gd name="T29" fmla="*/ 252 h 261"/>
                <a:gd name="T30" fmla="*/ 207 w 212"/>
                <a:gd name="T31" fmla="*/ 129 h 261"/>
                <a:gd name="T32" fmla="*/ 207 w 212"/>
                <a:gd name="T33" fmla="*/ 132 h 261"/>
                <a:gd name="T34" fmla="*/ 104 w 212"/>
                <a:gd name="T35" fmla="*/ 9 h 261"/>
                <a:gd name="T36" fmla="*/ 108 w 212"/>
                <a:gd name="T37" fmla="*/ 7 h 261"/>
                <a:gd name="T38" fmla="*/ 108 w 212"/>
                <a:gd name="T39" fmla="*/ 71 h 261"/>
                <a:gd name="T40" fmla="*/ 3 w 212"/>
                <a:gd name="T41" fmla="*/ 71 h 261"/>
                <a:gd name="T42" fmla="*/ 5 w 212"/>
                <a:gd name="T43" fmla="*/ 69 h 261"/>
                <a:gd name="T44" fmla="*/ 5 w 212"/>
                <a:gd name="T45" fmla="*/ 192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1"/>
                <a:gd name="T71" fmla="*/ 212 w 212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1">
                  <a:moveTo>
                    <a:pt x="0" y="66"/>
                  </a:moveTo>
                  <a:lnTo>
                    <a:pt x="106" y="66"/>
                  </a:lnTo>
                  <a:lnTo>
                    <a:pt x="103" y="69"/>
                  </a:lnTo>
                  <a:lnTo>
                    <a:pt x="103" y="0"/>
                  </a:lnTo>
                  <a:lnTo>
                    <a:pt x="212" y="130"/>
                  </a:lnTo>
                  <a:lnTo>
                    <a:pt x="103" y="261"/>
                  </a:lnTo>
                  <a:lnTo>
                    <a:pt x="103" y="192"/>
                  </a:lnTo>
                  <a:lnTo>
                    <a:pt x="106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2"/>
                  </a:moveTo>
                  <a:lnTo>
                    <a:pt x="3" y="189"/>
                  </a:lnTo>
                  <a:lnTo>
                    <a:pt x="108" y="189"/>
                  </a:lnTo>
                  <a:lnTo>
                    <a:pt x="108" y="254"/>
                  </a:lnTo>
                  <a:lnTo>
                    <a:pt x="104" y="252"/>
                  </a:lnTo>
                  <a:lnTo>
                    <a:pt x="207" y="129"/>
                  </a:lnTo>
                  <a:lnTo>
                    <a:pt x="207" y="132"/>
                  </a:lnTo>
                  <a:lnTo>
                    <a:pt x="104" y="9"/>
                  </a:lnTo>
                  <a:lnTo>
                    <a:pt x="108" y="7"/>
                  </a:lnTo>
                  <a:lnTo>
                    <a:pt x="108" y="71"/>
                  </a:lnTo>
                  <a:lnTo>
                    <a:pt x="3" y="71"/>
                  </a:lnTo>
                  <a:lnTo>
                    <a:pt x="5" y="69"/>
                  </a:lnTo>
                  <a:lnTo>
                    <a:pt x="5" y="19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6" name="Rectangle 68"/>
            <p:cNvSpPr>
              <a:spLocks noChangeArrowheads="1"/>
            </p:cNvSpPr>
            <p:nvPr/>
          </p:nvSpPr>
          <p:spPr bwMode="auto">
            <a:xfrm>
              <a:off x="1459" y="3952"/>
              <a:ext cx="27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M=3 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28737" name="Rectangle 69"/>
            <p:cNvSpPr>
              <a:spLocks noChangeArrowheads="1"/>
            </p:cNvSpPr>
            <p:nvPr/>
          </p:nvSpPr>
          <p:spPr bwMode="auto">
            <a:xfrm>
              <a:off x="1742" y="3952"/>
              <a:ext cx="4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mappers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28738" name="Rectangle 70"/>
            <p:cNvSpPr>
              <a:spLocks noChangeArrowheads="1"/>
            </p:cNvSpPr>
            <p:nvPr/>
          </p:nvSpPr>
          <p:spPr bwMode="auto">
            <a:xfrm>
              <a:off x="3643" y="3947"/>
              <a:ext cx="7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R=2 reducers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28739" name="Freeform 71"/>
            <p:cNvSpPr>
              <a:spLocks noEditPoints="1"/>
            </p:cNvSpPr>
            <p:nvPr/>
          </p:nvSpPr>
          <p:spPr bwMode="auto">
            <a:xfrm>
              <a:off x="2109" y="128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0" name="Rectangle 72"/>
            <p:cNvSpPr>
              <a:spLocks noChangeArrowheads="1"/>
            </p:cNvSpPr>
            <p:nvPr/>
          </p:nvSpPr>
          <p:spPr bwMode="auto">
            <a:xfrm>
              <a:off x="2327" y="1271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 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1" name="Freeform 73"/>
            <p:cNvSpPr>
              <a:spLocks noEditPoints="1"/>
            </p:cNvSpPr>
            <p:nvPr/>
          </p:nvSpPr>
          <p:spPr bwMode="auto">
            <a:xfrm>
              <a:off x="2109" y="1779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2" name="Rectangle 74"/>
            <p:cNvSpPr>
              <a:spLocks noChangeArrowheads="1"/>
            </p:cNvSpPr>
            <p:nvPr/>
          </p:nvSpPr>
          <p:spPr bwMode="auto">
            <a:xfrm>
              <a:off x="2332" y="1765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3" name="Freeform 75"/>
            <p:cNvSpPr>
              <a:spLocks noEditPoints="1"/>
            </p:cNvSpPr>
            <p:nvPr/>
          </p:nvSpPr>
          <p:spPr bwMode="auto">
            <a:xfrm>
              <a:off x="2109" y="219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4" name="Rectangle 76"/>
            <p:cNvSpPr>
              <a:spLocks noChangeArrowheads="1"/>
            </p:cNvSpPr>
            <p:nvPr/>
          </p:nvSpPr>
          <p:spPr bwMode="auto">
            <a:xfrm>
              <a:off x="2332" y="217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5" name="Freeform 77"/>
            <p:cNvSpPr>
              <a:spLocks noEditPoints="1"/>
            </p:cNvSpPr>
            <p:nvPr/>
          </p:nvSpPr>
          <p:spPr bwMode="auto">
            <a:xfrm>
              <a:off x="2109" y="268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6" name="Rectangle 78"/>
            <p:cNvSpPr>
              <a:spLocks noChangeArrowheads="1"/>
            </p:cNvSpPr>
            <p:nvPr/>
          </p:nvSpPr>
          <p:spPr bwMode="auto">
            <a:xfrm>
              <a:off x="2332" y="2671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7" name="Freeform 79"/>
            <p:cNvSpPr>
              <a:spLocks noEditPoints="1"/>
            </p:cNvSpPr>
            <p:nvPr/>
          </p:nvSpPr>
          <p:spPr bwMode="auto">
            <a:xfrm>
              <a:off x="2109" y="3097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8" name="Rectangle 80"/>
            <p:cNvSpPr>
              <a:spLocks noChangeArrowheads="1"/>
            </p:cNvSpPr>
            <p:nvPr/>
          </p:nvSpPr>
          <p:spPr bwMode="auto">
            <a:xfrm>
              <a:off x="2332" y="308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9" name="Freeform 81"/>
            <p:cNvSpPr>
              <a:spLocks noEditPoints="1"/>
            </p:cNvSpPr>
            <p:nvPr/>
          </p:nvSpPr>
          <p:spPr bwMode="auto">
            <a:xfrm>
              <a:off x="2109" y="359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0" name="Rectangle 82"/>
            <p:cNvSpPr>
              <a:spLocks noChangeArrowheads="1"/>
            </p:cNvSpPr>
            <p:nvPr/>
          </p:nvSpPr>
          <p:spPr bwMode="auto">
            <a:xfrm>
              <a:off x="2332" y="357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(w4,1)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1" name="Freeform 83"/>
            <p:cNvSpPr>
              <a:spLocks noEditPoints="1"/>
            </p:cNvSpPr>
            <p:nvPr/>
          </p:nvSpPr>
          <p:spPr bwMode="auto">
            <a:xfrm>
              <a:off x="756" y="2520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2" name="Rectangle 84"/>
            <p:cNvSpPr>
              <a:spLocks noChangeArrowheads="1"/>
            </p:cNvSpPr>
            <p:nvPr/>
          </p:nvSpPr>
          <p:spPr bwMode="auto">
            <a:xfrm>
              <a:off x="756" y="2506"/>
              <a:ext cx="8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(d6,  ‘ w1 w4 w2</a:t>
              </a: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w2)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3" name="Freeform 87"/>
            <p:cNvSpPr>
              <a:spLocks noEditPoints="1"/>
            </p:cNvSpPr>
            <p:nvPr/>
          </p:nvSpPr>
          <p:spPr bwMode="auto">
            <a:xfrm>
              <a:off x="756" y="2685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4" name="Rectangle 88"/>
            <p:cNvSpPr>
              <a:spLocks noChangeArrowheads="1"/>
            </p:cNvSpPr>
            <p:nvPr/>
          </p:nvSpPr>
          <p:spPr bwMode="auto">
            <a:xfrm>
              <a:off x="830" y="2671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(d7,  ‘ w4 w2 w1’)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5" name="Freeform 89"/>
            <p:cNvSpPr>
              <a:spLocks noEditPoints="1"/>
            </p:cNvSpPr>
            <p:nvPr/>
          </p:nvSpPr>
          <p:spPr bwMode="auto">
            <a:xfrm>
              <a:off x="3262" y="1640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6" name="Rectangle 90"/>
            <p:cNvSpPr>
              <a:spLocks noChangeArrowheads="1"/>
            </p:cNvSpPr>
            <p:nvPr/>
          </p:nvSpPr>
          <p:spPr bwMode="auto">
            <a:xfrm>
              <a:off x="3485" y="1628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7" name="Freeform 91"/>
            <p:cNvSpPr>
              <a:spLocks noEditPoints="1"/>
            </p:cNvSpPr>
            <p:nvPr/>
          </p:nvSpPr>
          <p:spPr bwMode="auto">
            <a:xfrm>
              <a:off x="3262" y="3246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8" name="Rectangle 92"/>
            <p:cNvSpPr>
              <a:spLocks noChangeArrowheads="1"/>
            </p:cNvSpPr>
            <p:nvPr/>
          </p:nvSpPr>
          <p:spPr bwMode="auto">
            <a:xfrm>
              <a:off x="3485" y="3234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9" name="Freeform 93"/>
            <p:cNvSpPr>
              <a:spLocks noEditPoints="1"/>
            </p:cNvSpPr>
            <p:nvPr/>
          </p:nvSpPr>
          <p:spPr bwMode="auto">
            <a:xfrm>
              <a:off x="3262" y="147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0" name="Rectangle 94"/>
            <p:cNvSpPr>
              <a:spLocks noChangeArrowheads="1"/>
            </p:cNvSpPr>
            <p:nvPr/>
          </p:nvSpPr>
          <p:spPr bwMode="auto">
            <a:xfrm>
              <a:off x="3485" y="146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1" name="Freeform 95"/>
            <p:cNvSpPr>
              <a:spLocks noEditPoints="1"/>
            </p:cNvSpPr>
            <p:nvPr/>
          </p:nvSpPr>
          <p:spPr bwMode="auto">
            <a:xfrm>
              <a:off x="3262" y="131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2" name="Rectangle 96"/>
            <p:cNvSpPr>
              <a:spLocks noChangeArrowheads="1"/>
            </p:cNvSpPr>
            <p:nvPr/>
          </p:nvSpPr>
          <p:spPr bwMode="auto">
            <a:xfrm>
              <a:off x="3485" y="1299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3" name="Freeform 97"/>
            <p:cNvSpPr>
              <a:spLocks noEditPoints="1"/>
            </p:cNvSpPr>
            <p:nvPr/>
          </p:nvSpPr>
          <p:spPr bwMode="auto">
            <a:xfrm>
              <a:off x="3262" y="3411"/>
              <a:ext cx="705" cy="169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6 h 528"/>
                <a:gd name="T10" fmla="*/ 702 w 2192"/>
                <a:gd name="T11" fmla="*/ 169 h 528"/>
                <a:gd name="T12" fmla="*/ 3 w 2192"/>
                <a:gd name="T13" fmla="*/ 169 h 528"/>
                <a:gd name="T14" fmla="*/ 0 w 2192"/>
                <a:gd name="T15" fmla="*/ 166 h 528"/>
                <a:gd name="T16" fmla="*/ 0 w 2192"/>
                <a:gd name="T17" fmla="*/ 3 h 528"/>
                <a:gd name="T18" fmla="*/ 5 w 2192"/>
                <a:gd name="T19" fmla="*/ 166 h 528"/>
                <a:gd name="T20" fmla="*/ 3 w 2192"/>
                <a:gd name="T21" fmla="*/ 164 h 528"/>
                <a:gd name="T22" fmla="*/ 702 w 2192"/>
                <a:gd name="T23" fmla="*/ 164 h 528"/>
                <a:gd name="T24" fmla="*/ 700 w 2192"/>
                <a:gd name="T25" fmla="*/ 166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4" name="Rectangle 98"/>
            <p:cNvSpPr>
              <a:spLocks noChangeArrowheads="1"/>
            </p:cNvSpPr>
            <p:nvPr/>
          </p:nvSpPr>
          <p:spPr bwMode="auto">
            <a:xfrm>
              <a:off x="3485" y="3399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5" name="Freeform 99"/>
            <p:cNvSpPr>
              <a:spLocks noEditPoints="1"/>
            </p:cNvSpPr>
            <p:nvPr/>
          </p:nvSpPr>
          <p:spPr bwMode="auto">
            <a:xfrm>
              <a:off x="3262" y="357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6" name="Rectangle 100"/>
            <p:cNvSpPr>
              <a:spLocks noChangeArrowheads="1"/>
            </p:cNvSpPr>
            <p:nvPr/>
          </p:nvSpPr>
          <p:spPr bwMode="auto">
            <a:xfrm>
              <a:off x="3485" y="356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(w4,1)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7" name="Freeform 101"/>
            <p:cNvSpPr>
              <a:spLocks noEditPoints="1"/>
            </p:cNvSpPr>
            <p:nvPr/>
          </p:nvSpPr>
          <p:spPr bwMode="auto">
            <a:xfrm>
              <a:off x="2811" y="1367"/>
              <a:ext cx="454" cy="55"/>
            </a:xfrm>
            <a:custGeom>
              <a:avLst/>
              <a:gdLst>
                <a:gd name="T0" fmla="*/ 0 w 1409"/>
                <a:gd name="T1" fmla="*/ 0 h 170"/>
                <a:gd name="T2" fmla="*/ 449 w 1409"/>
                <a:gd name="T3" fmla="*/ 28 h 170"/>
                <a:gd name="T4" fmla="*/ 449 w 1409"/>
                <a:gd name="T5" fmla="*/ 33 h 170"/>
                <a:gd name="T6" fmla="*/ 0 w 1409"/>
                <a:gd name="T7" fmla="*/ 5 h 170"/>
                <a:gd name="T8" fmla="*/ 0 w 1409"/>
                <a:gd name="T9" fmla="*/ 0 h 170"/>
                <a:gd name="T10" fmla="*/ 411 w 1409"/>
                <a:gd name="T11" fmla="*/ 2 h 170"/>
                <a:gd name="T12" fmla="*/ 454 w 1409"/>
                <a:gd name="T13" fmla="*/ 31 h 170"/>
                <a:gd name="T14" fmla="*/ 407 w 1409"/>
                <a:gd name="T15" fmla="*/ 54 h 170"/>
                <a:gd name="T16" fmla="*/ 404 w 1409"/>
                <a:gd name="T17" fmla="*/ 53 h 170"/>
                <a:gd name="T18" fmla="*/ 405 w 1409"/>
                <a:gd name="T19" fmla="*/ 50 h 170"/>
                <a:gd name="T20" fmla="*/ 448 w 1409"/>
                <a:gd name="T21" fmla="*/ 28 h 170"/>
                <a:gd name="T22" fmla="*/ 447 w 1409"/>
                <a:gd name="T23" fmla="*/ 33 h 170"/>
                <a:gd name="T24" fmla="*/ 408 w 1409"/>
                <a:gd name="T25" fmla="*/ 6 h 170"/>
                <a:gd name="T26" fmla="*/ 407 w 1409"/>
                <a:gd name="T27" fmla="*/ 2 h 170"/>
                <a:gd name="T28" fmla="*/ 411 w 1409"/>
                <a:gd name="T29" fmla="*/ 2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70"/>
                <a:gd name="T47" fmla="*/ 1409 w 1409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70">
                  <a:moveTo>
                    <a:pt x="1" y="0"/>
                  </a:moveTo>
                  <a:lnTo>
                    <a:pt x="1393" y="86"/>
                  </a:lnTo>
                  <a:lnTo>
                    <a:pt x="1392" y="102"/>
                  </a:lnTo>
                  <a:lnTo>
                    <a:pt x="0" y="16"/>
                  </a:lnTo>
                  <a:lnTo>
                    <a:pt x="1" y="0"/>
                  </a:lnTo>
                  <a:close/>
                  <a:moveTo>
                    <a:pt x="1274" y="5"/>
                  </a:moveTo>
                  <a:lnTo>
                    <a:pt x="1409" y="95"/>
                  </a:lnTo>
                  <a:lnTo>
                    <a:pt x="1264" y="168"/>
                  </a:lnTo>
                  <a:cubicBezTo>
                    <a:pt x="1260" y="170"/>
                    <a:pt x="1255" y="168"/>
                    <a:pt x="1253" y="164"/>
                  </a:cubicBezTo>
                  <a:cubicBezTo>
                    <a:pt x="1251" y="160"/>
                    <a:pt x="1253" y="156"/>
                    <a:pt x="1257" y="154"/>
                  </a:cubicBezTo>
                  <a:lnTo>
                    <a:pt x="1389" y="87"/>
                  </a:lnTo>
                  <a:lnTo>
                    <a:pt x="1388" y="101"/>
                  </a:lnTo>
                  <a:lnTo>
                    <a:pt x="1265" y="18"/>
                  </a:lnTo>
                  <a:cubicBezTo>
                    <a:pt x="1261" y="16"/>
                    <a:pt x="1260" y="11"/>
                    <a:pt x="1263" y="7"/>
                  </a:cubicBezTo>
                  <a:cubicBezTo>
                    <a:pt x="1265" y="3"/>
                    <a:pt x="1270" y="2"/>
                    <a:pt x="1274" y="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8" name="Freeform 102"/>
            <p:cNvSpPr>
              <a:spLocks noEditPoints="1"/>
            </p:cNvSpPr>
            <p:nvPr/>
          </p:nvSpPr>
          <p:spPr bwMode="auto">
            <a:xfrm>
              <a:off x="2811" y="1532"/>
              <a:ext cx="454" cy="55"/>
            </a:xfrm>
            <a:custGeom>
              <a:avLst/>
              <a:gdLst>
                <a:gd name="T0" fmla="*/ 0 w 1409"/>
                <a:gd name="T1" fmla="*/ 0 h 170"/>
                <a:gd name="T2" fmla="*/ 449 w 1409"/>
                <a:gd name="T3" fmla="*/ 28 h 170"/>
                <a:gd name="T4" fmla="*/ 449 w 1409"/>
                <a:gd name="T5" fmla="*/ 33 h 170"/>
                <a:gd name="T6" fmla="*/ 0 w 1409"/>
                <a:gd name="T7" fmla="*/ 5 h 170"/>
                <a:gd name="T8" fmla="*/ 0 w 1409"/>
                <a:gd name="T9" fmla="*/ 0 h 170"/>
                <a:gd name="T10" fmla="*/ 411 w 1409"/>
                <a:gd name="T11" fmla="*/ 2 h 170"/>
                <a:gd name="T12" fmla="*/ 454 w 1409"/>
                <a:gd name="T13" fmla="*/ 31 h 170"/>
                <a:gd name="T14" fmla="*/ 407 w 1409"/>
                <a:gd name="T15" fmla="*/ 54 h 170"/>
                <a:gd name="T16" fmla="*/ 404 w 1409"/>
                <a:gd name="T17" fmla="*/ 53 h 170"/>
                <a:gd name="T18" fmla="*/ 405 w 1409"/>
                <a:gd name="T19" fmla="*/ 50 h 170"/>
                <a:gd name="T20" fmla="*/ 448 w 1409"/>
                <a:gd name="T21" fmla="*/ 28 h 170"/>
                <a:gd name="T22" fmla="*/ 447 w 1409"/>
                <a:gd name="T23" fmla="*/ 33 h 170"/>
                <a:gd name="T24" fmla="*/ 408 w 1409"/>
                <a:gd name="T25" fmla="*/ 6 h 170"/>
                <a:gd name="T26" fmla="*/ 407 w 1409"/>
                <a:gd name="T27" fmla="*/ 2 h 170"/>
                <a:gd name="T28" fmla="*/ 411 w 1409"/>
                <a:gd name="T29" fmla="*/ 2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70"/>
                <a:gd name="T47" fmla="*/ 1409 w 1409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70">
                  <a:moveTo>
                    <a:pt x="1" y="0"/>
                  </a:moveTo>
                  <a:lnTo>
                    <a:pt x="1393" y="86"/>
                  </a:lnTo>
                  <a:lnTo>
                    <a:pt x="1392" y="102"/>
                  </a:lnTo>
                  <a:lnTo>
                    <a:pt x="0" y="16"/>
                  </a:lnTo>
                  <a:lnTo>
                    <a:pt x="1" y="0"/>
                  </a:lnTo>
                  <a:close/>
                  <a:moveTo>
                    <a:pt x="1274" y="5"/>
                  </a:moveTo>
                  <a:lnTo>
                    <a:pt x="1409" y="95"/>
                  </a:lnTo>
                  <a:lnTo>
                    <a:pt x="1264" y="168"/>
                  </a:lnTo>
                  <a:cubicBezTo>
                    <a:pt x="1260" y="170"/>
                    <a:pt x="1255" y="168"/>
                    <a:pt x="1253" y="164"/>
                  </a:cubicBezTo>
                  <a:cubicBezTo>
                    <a:pt x="1251" y="160"/>
                    <a:pt x="1253" y="156"/>
                    <a:pt x="1257" y="154"/>
                  </a:cubicBezTo>
                  <a:lnTo>
                    <a:pt x="1389" y="87"/>
                  </a:lnTo>
                  <a:lnTo>
                    <a:pt x="1388" y="101"/>
                  </a:lnTo>
                  <a:lnTo>
                    <a:pt x="1265" y="18"/>
                  </a:lnTo>
                  <a:cubicBezTo>
                    <a:pt x="1261" y="16"/>
                    <a:pt x="1260" y="11"/>
                    <a:pt x="1263" y="7"/>
                  </a:cubicBezTo>
                  <a:cubicBezTo>
                    <a:pt x="1265" y="3"/>
                    <a:pt x="1270" y="2"/>
                    <a:pt x="1274" y="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9" name="Freeform 103"/>
            <p:cNvSpPr>
              <a:spLocks noEditPoints="1"/>
            </p:cNvSpPr>
            <p:nvPr/>
          </p:nvSpPr>
          <p:spPr bwMode="auto">
            <a:xfrm>
              <a:off x="2809" y="1699"/>
              <a:ext cx="463" cy="1140"/>
            </a:xfrm>
            <a:custGeom>
              <a:avLst/>
              <a:gdLst>
                <a:gd name="T0" fmla="*/ 5 w 1440"/>
                <a:gd name="T1" fmla="*/ 0 h 3545"/>
                <a:gd name="T2" fmla="*/ 456 w 1440"/>
                <a:gd name="T3" fmla="*/ 1134 h 3545"/>
                <a:gd name="T4" fmla="*/ 451 w 1440"/>
                <a:gd name="T5" fmla="*/ 1136 h 3545"/>
                <a:gd name="T6" fmla="*/ 0 w 1440"/>
                <a:gd name="T7" fmla="*/ 2 h 3545"/>
                <a:gd name="T8" fmla="*/ 5 w 1440"/>
                <a:gd name="T9" fmla="*/ 0 h 3545"/>
                <a:gd name="T10" fmla="*/ 463 w 1440"/>
                <a:gd name="T11" fmla="*/ 1089 h 3545"/>
                <a:gd name="T12" fmla="*/ 455 w 1440"/>
                <a:gd name="T13" fmla="*/ 1140 h 3545"/>
                <a:gd name="T14" fmla="*/ 414 w 1440"/>
                <a:gd name="T15" fmla="*/ 1108 h 3545"/>
                <a:gd name="T16" fmla="*/ 414 w 1440"/>
                <a:gd name="T17" fmla="*/ 1104 h 3545"/>
                <a:gd name="T18" fmla="*/ 417 w 1440"/>
                <a:gd name="T19" fmla="*/ 1104 h 3545"/>
                <a:gd name="T20" fmla="*/ 455 w 1440"/>
                <a:gd name="T21" fmla="*/ 1133 h 3545"/>
                <a:gd name="T22" fmla="*/ 451 w 1440"/>
                <a:gd name="T23" fmla="*/ 1135 h 3545"/>
                <a:gd name="T24" fmla="*/ 458 w 1440"/>
                <a:gd name="T25" fmla="*/ 1088 h 3545"/>
                <a:gd name="T26" fmla="*/ 461 w 1440"/>
                <a:gd name="T27" fmla="*/ 1086 h 3545"/>
                <a:gd name="T28" fmla="*/ 463 w 1440"/>
                <a:gd name="T29" fmla="*/ 1089 h 35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45"/>
                <a:gd name="T47" fmla="*/ 1440 w 1440"/>
                <a:gd name="T48" fmla="*/ 3545 h 35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45">
                  <a:moveTo>
                    <a:pt x="15" y="0"/>
                  </a:moveTo>
                  <a:lnTo>
                    <a:pt x="1417" y="3527"/>
                  </a:lnTo>
                  <a:lnTo>
                    <a:pt x="1402" y="3533"/>
                  </a:lnTo>
                  <a:lnTo>
                    <a:pt x="0" y="5"/>
                  </a:lnTo>
                  <a:lnTo>
                    <a:pt x="15" y="0"/>
                  </a:lnTo>
                  <a:close/>
                  <a:moveTo>
                    <a:pt x="1440" y="3385"/>
                  </a:moveTo>
                  <a:lnTo>
                    <a:pt x="1415" y="3545"/>
                  </a:lnTo>
                  <a:lnTo>
                    <a:pt x="1288" y="3445"/>
                  </a:lnTo>
                  <a:cubicBezTo>
                    <a:pt x="1284" y="3442"/>
                    <a:pt x="1284" y="3437"/>
                    <a:pt x="1287" y="3434"/>
                  </a:cubicBezTo>
                  <a:cubicBezTo>
                    <a:pt x="1289" y="3430"/>
                    <a:pt x="1294" y="3430"/>
                    <a:pt x="1298" y="3433"/>
                  </a:cubicBezTo>
                  <a:lnTo>
                    <a:pt x="1415" y="3524"/>
                  </a:lnTo>
                  <a:lnTo>
                    <a:pt x="1402" y="3529"/>
                  </a:lnTo>
                  <a:lnTo>
                    <a:pt x="1424" y="3382"/>
                  </a:lnTo>
                  <a:cubicBezTo>
                    <a:pt x="1424" y="3378"/>
                    <a:pt x="1429" y="3375"/>
                    <a:pt x="1433" y="3376"/>
                  </a:cubicBezTo>
                  <a:cubicBezTo>
                    <a:pt x="1437" y="3376"/>
                    <a:pt x="1440" y="3380"/>
                    <a:pt x="1440" y="338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0" name="Freeform 104"/>
            <p:cNvSpPr>
              <a:spLocks noEditPoints="1"/>
            </p:cNvSpPr>
            <p:nvPr/>
          </p:nvSpPr>
          <p:spPr bwMode="auto">
            <a:xfrm>
              <a:off x="2809" y="1863"/>
              <a:ext cx="463" cy="1141"/>
            </a:xfrm>
            <a:custGeom>
              <a:avLst/>
              <a:gdLst>
                <a:gd name="T0" fmla="*/ 5 w 1440"/>
                <a:gd name="T1" fmla="*/ 0 h 3545"/>
                <a:gd name="T2" fmla="*/ 456 w 1440"/>
                <a:gd name="T3" fmla="*/ 1135 h 3545"/>
                <a:gd name="T4" fmla="*/ 451 w 1440"/>
                <a:gd name="T5" fmla="*/ 1137 h 3545"/>
                <a:gd name="T6" fmla="*/ 0 w 1440"/>
                <a:gd name="T7" fmla="*/ 2 h 3545"/>
                <a:gd name="T8" fmla="*/ 5 w 1440"/>
                <a:gd name="T9" fmla="*/ 0 h 3545"/>
                <a:gd name="T10" fmla="*/ 463 w 1440"/>
                <a:gd name="T11" fmla="*/ 1090 h 3545"/>
                <a:gd name="T12" fmla="*/ 455 w 1440"/>
                <a:gd name="T13" fmla="*/ 1141 h 3545"/>
                <a:gd name="T14" fmla="*/ 414 w 1440"/>
                <a:gd name="T15" fmla="*/ 1109 h 3545"/>
                <a:gd name="T16" fmla="*/ 414 w 1440"/>
                <a:gd name="T17" fmla="*/ 1105 h 3545"/>
                <a:gd name="T18" fmla="*/ 417 w 1440"/>
                <a:gd name="T19" fmla="*/ 1105 h 3545"/>
                <a:gd name="T20" fmla="*/ 455 w 1440"/>
                <a:gd name="T21" fmla="*/ 1134 h 3545"/>
                <a:gd name="T22" fmla="*/ 451 w 1440"/>
                <a:gd name="T23" fmla="*/ 1136 h 3545"/>
                <a:gd name="T24" fmla="*/ 458 w 1440"/>
                <a:gd name="T25" fmla="*/ 1089 h 3545"/>
                <a:gd name="T26" fmla="*/ 461 w 1440"/>
                <a:gd name="T27" fmla="*/ 1087 h 3545"/>
                <a:gd name="T28" fmla="*/ 463 w 1440"/>
                <a:gd name="T29" fmla="*/ 1090 h 35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45"/>
                <a:gd name="T47" fmla="*/ 1440 w 1440"/>
                <a:gd name="T48" fmla="*/ 3545 h 35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45">
                  <a:moveTo>
                    <a:pt x="15" y="0"/>
                  </a:moveTo>
                  <a:lnTo>
                    <a:pt x="1417" y="3527"/>
                  </a:lnTo>
                  <a:lnTo>
                    <a:pt x="1402" y="3533"/>
                  </a:lnTo>
                  <a:lnTo>
                    <a:pt x="0" y="5"/>
                  </a:lnTo>
                  <a:lnTo>
                    <a:pt x="15" y="0"/>
                  </a:lnTo>
                  <a:close/>
                  <a:moveTo>
                    <a:pt x="1440" y="3385"/>
                  </a:moveTo>
                  <a:lnTo>
                    <a:pt x="1415" y="3545"/>
                  </a:lnTo>
                  <a:lnTo>
                    <a:pt x="1288" y="3445"/>
                  </a:lnTo>
                  <a:cubicBezTo>
                    <a:pt x="1284" y="3442"/>
                    <a:pt x="1284" y="3437"/>
                    <a:pt x="1287" y="3434"/>
                  </a:cubicBezTo>
                  <a:cubicBezTo>
                    <a:pt x="1289" y="3430"/>
                    <a:pt x="1294" y="3430"/>
                    <a:pt x="1298" y="3433"/>
                  </a:cubicBezTo>
                  <a:lnTo>
                    <a:pt x="1415" y="3524"/>
                  </a:lnTo>
                  <a:lnTo>
                    <a:pt x="1402" y="3529"/>
                  </a:lnTo>
                  <a:lnTo>
                    <a:pt x="1424" y="3382"/>
                  </a:lnTo>
                  <a:cubicBezTo>
                    <a:pt x="1424" y="3378"/>
                    <a:pt x="1429" y="3375"/>
                    <a:pt x="1433" y="3376"/>
                  </a:cubicBezTo>
                  <a:cubicBezTo>
                    <a:pt x="1437" y="3376"/>
                    <a:pt x="1440" y="3380"/>
                    <a:pt x="1440" y="338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1" name="Freeform 105"/>
            <p:cNvSpPr>
              <a:spLocks noEditPoints="1"/>
            </p:cNvSpPr>
            <p:nvPr/>
          </p:nvSpPr>
          <p:spPr bwMode="auto">
            <a:xfrm>
              <a:off x="2809" y="1725"/>
              <a:ext cx="455" cy="551"/>
            </a:xfrm>
            <a:custGeom>
              <a:avLst/>
              <a:gdLst>
                <a:gd name="T0" fmla="*/ 0 w 1414"/>
                <a:gd name="T1" fmla="*/ 548 h 1713"/>
                <a:gd name="T2" fmla="*/ 450 w 1414"/>
                <a:gd name="T3" fmla="*/ 3 h 1713"/>
                <a:gd name="T4" fmla="*/ 454 w 1414"/>
                <a:gd name="T5" fmla="*/ 6 h 1713"/>
                <a:gd name="T6" fmla="*/ 4 w 1414"/>
                <a:gd name="T7" fmla="*/ 551 h 1713"/>
                <a:gd name="T8" fmla="*/ 0 w 1414"/>
                <a:gd name="T9" fmla="*/ 548 h 1713"/>
                <a:gd name="T10" fmla="*/ 406 w 1414"/>
                <a:gd name="T11" fmla="*/ 18 h 1713"/>
                <a:gd name="T12" fmla="*/ 455 w 1414"/>
                <a:gd name="T13" fmla="*/ 0 h 1713"/>
                <a:gd name="T14" fmla="*/ 447 w 1414"/>
                <a:gd name="T15" fmla="*/ 51 h 1713"/>
                <a:gd name="T16" fmla="*/ 444 w 1414"/>
                <a:gd name="T17" fmla="*/ 54 h 1713"/>
                <a:gd name="T18" fmla="*/ 442 w 1414"/>
                <a:gd name="T19" fmla="*/ 51 h 1713"/>
                <a:gd name="T20" fmla="*/ 449 w 1414"/>
                <a:gd name="T21" fmla="*/ 4 h 1713"/>
                <a:gd name="T22" fmla="*/ 453 w 1414"/>
                <a:gd name="T23" fmla="*/ 6 h 1713"/>
                <a:gd name="T24" fmla="*/ 408 w 1414"/>
                <a:gd name="T25" fmla="*/ 23 h 1713"/>
                <a:gd name="T26" fmla="*/ 405 w 1414"/>
                <a:gd name="T27" fmla="*/ 22 h 1713"/>
                <a:gd name="T28" fmla="*/ 406 w 1414"/>
                <a:gd name="T29" fmla="*/ 18 h 17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13"/>
                <a:gd name="T47" fmla="*/ 1414 w 1414"/>
                <a:gd name="T48" fmla="*/ 1713 h 17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13">
                  <a:moveTo>
                    <a:pt x="0" y="1703"/>
                  </a:moveTo>
                  <a:lnTo>
                    <a:pt x="1398" y="8"/>
                  </a:lnTo>
                  <a:lnTo>
                    <a:pt x="1411" y="18"/>
                  </a:lnTo>
                  <a:lnTo>
                    <a:pt x="13" y="1713"/>
                  </a:lnTo>
                  <a:lnTo>
                    <a:pt x="0" y="1703"/>
                  </a:lnTo>
                  <a:close/>
                  <a:moveTo>
                    <a:pt x="1262" y="56"/>
                  </a:moveTo>
                  <a:lnTo>
                    <a:pt x="1414" y="0"/>
                  </a:lnTo>
                  <a:lnTo>
                    <a:pt x="1388" y="160"/>
                  </a:lnTo>
                  <a:cubicBezTo>
                    <a:pt x="1388" y="165"/>
                    <a:pt x="1384" y="168"/>
                    <a:pt x="1379" y="167"/>
                  </a:cubicBezTo>
                  <a:cubicBezTo>
                    <a:pt x="1375" y="166"/>
                    <a:pt x="1372" y="162"/>
                    <a:pt x="1373" y="158"/>
                  </a:cubicBezTo>
                  <a:lnTo>
                    <a:pt x="1396" y="11"/>
                  </a:lnTo>
                  <a:lnTo>
                    <a:pt x="1407" y="20"/>
                  </a:lnTo>
                  <a:lnTo>
                    <a:pt x="1268" y="72"/>
                  </a:lnTo>
                  <a:cubicBezTo>
                    <a:pt x="1264" y="73"/>
                    <a:pt x="1259" y="71"/>
                    <a:pt x="1258" y="67"/>
                  </a:cubicBezTo>
                  <a:cubicBezTo>
                    <a:pt x="1256" y="63"/>
                    <a:pt x="1258" y="58"/>
                    <a:pt x="1262" y="5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2" name="Freeform 106"/>
            <p:cNvSpPr>
              <a:spLocks noEditPoints="1"/>
            </p:cNvSpPr>
            <p:nvPr/>
          </p:nvSpPr>
          <p:spPr bwMode="auto">
            <a:xfrm>
              <a:off x="2809" y="1890"/>
              <a:ext cx="455" cy="550"/>
            </a:xfrm>
            <a:custGeom>
              <a:avLst/>
              <a:gdLst>
                <a:gd name="T0" fmla="*/ 0 w 1414"/>
                <a:gd name="T1" fmla="*/ 547 h 1711"/>
                <a:gd name="T2" fmla="*/ 450 w 1414"/>
                <a:gd name="T3" fmla="*/ 3 h 1711"/>
                <a:gd name="T4" fmla="*/ 454 w 1414"/>
                <a:gd name="T5" fmla="*/ 6 h 1711"/>
                <a:gd name="T6" fmla="*/ 4 w 1414"/>
                <a:gd name="T7" fmla="*/ 550 h 1711"/>
                <a:gd name="T8" fmla="*/ 0 w 1414"/>
                <a:gd name="T9" fmla="*/ 547 h 1711"/>
                <a:gd name="T10" fmla="*/ 406 w 1414"/>
                <a:gd name="T11" fmla="*/ 18 h 1711"/>
                <a:gd name="T12" fmla="*/ 455 w 1414"/>
                <a:gd name="T13" fmla="*/ 0 h 1711"/>
                <a:gd name="T14" fmla="*/ 447 w 1414"/>
                <a:gd name="T15" fmla="*/ 51 h 1711"/>
                <a:gd name="T16" fmla="*/ 444 w 1414"/>
                <a:gd name="T17" fmla="*/ 54 h 1711"/>
                <a:gd name="T18" fmla="*/ 442 w 1414"/>
                <a:gd name="T19" fmla="*/ 51 h 1711"/>
                <a:gd name="T20" fmla="*/ 449 w 1414"/>
                <a:gd name="T21" fmla="*/ 4 h 1711"/>
                <a:gd name="T22" fmla="*/ 453 w 1414"/>
                <a:gd name="T23" fmla="*/ 6 h 1711"/>
                <a:gd name="T24" fmla="*/ 408 w 1414"/>
                <a:gd name="T25" fmla="*/ 23 h 1711"/>
                <a:gd name="T26" fmla="*/ 405 w 1414"/>
                <a:gd name="T27" fmla="*/ 22 h 1711"/>
                <a:gd name="T28" fmla="*/ 406 w 1414"/>
                <a:gd name="T29" fmla="*/ 18 h 17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11"/>
                <a:gd name="T47" fmla="*/ 1414 w 1414"/>
                <a:gd name="T48" fmla="*/ 1711 h 17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11">
                  <a:moveTo>
                    <a:pt x="0" y="1701"/>
                  </a:moveTo>
                  <a:lnTo>
                    <a:pt x="1398" y="8"/>
                  </a:lnTo>
                  <a:lnTo>
                    <a:pt x="1411" y="18"/>
                  </a:lnTo>
                  <a:lnTo>
                    <a:pt x="13" y="1711"/>
                  </a:lnTo>
                  <a:lnTo>
                    <a:pt x="0" y="1701"/>
                  </a:lnTo>
                  <a:close/>
                  <a:moveTo>
                    <a:pt x="1262" y="56"/>
                  </a:moveTo>
                  <a:lnTo>
                    <a:pt x="1414" y="0"/>
                  </a:lnTo>
                  <a:lnTo>
                    <a:pt x="1388" y="160"/>
                  </a:lnTo>
                  <a:cubicBezTo>
                    <a:pt x="1388" y="165"/>
                    <a:pt x="1384" y="168"/>
                    <a:pt x="1379" y="167"/>
                  </a:cubicBezTo>
                  <a:cubicBezTo>
                    <a:pt x="1375" y="166"/>
                    <a:pt x="1372" y="162"/>
                    <a:pt x="1373" y="158"/>
                  </a:cubicBezTo>
                  <a:lnTo>
                    <a:pt x="1396" y="11"/>
                  </a:lnTo>
                  <a:lnTo>
                    <a:pt x="1407" y="20"/>
                  </a:lnTo>
                  <a:lnTo>
                    <a:pt x="1268" y="71"/>
                  </a:lnTo>
                  <a:cubicBezTo>
                    <a:pt x="1264" y="73"/>
                    <a:pt x="1259" y="71"/>
                    <a:pt x="1258" y="67"/>
                  </a:cubicBezTo>
                  <a:cubicBezTo>
                    <a:pt x="1256" y="63"/>
                    <a:pt x="1258" y="58"/>
                    <a:pt x="1262" y="5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3" name="Freeform 107"/>
            <p:cNvSpPr>
              <a:spLocks noEditPoints="1"/>
            </p:cNvSpPr>
            <p:nvPr/>
          </p:nvSpPr>
          <p:spPr bwMode="auto">
            <a:xfrm>
              <a:off x="2809" y="2604"/>
              <a:ext cx="455" cy="564"/>
            </a:xfrm>
            <a:custGeom>
              <a:avLst/>
              <a:gdLst>
                <a:gd name="T0" fmla="*/ 4 w 1414"/>
                <a:gd name="T1" fmla="*/ 0 h 1756"/>
                <a:gd name="T2" fmla="*/ 454 w 1414"/>
                <a:gd name="T3" fmla="*/ 559 h 1756"/>
                <a:gd name="T4" fmla="*/ 450 w 1414"/>
                <a:gd name="T5" fmla="*/ 562 h 1756"/>
                <a:gd name="T6" fmla="*/ 0 w 1414"/>
                <a:gd name="T7" fmla="*/ 3 h 1756"/>
                <a:gd name="T8" fmla="*/ 4 w 1414"/>
                <a:gd name="T9" fmla="*/ 0 h 1756"/>
                <a:gd name="T10" fmla="*/ 447 w 1414"/>
                <a:gd name="T11" fmla="*/ 513 h 1756"/>
                <a:gd name="T12" fmla="*/ 455 w 1414"/>
                <a:gd name="T13" fmla="*/ 564 h 1756"/>
                <a:gd name="T14" fmla="*/ 406 w 1414"/>
                <a:gd name="T15" fmla="*/ 545 h 1756"/>
                <a:gd name="T16" fmla="*/ 405 w 1414"/>
                <a:gd name="T17" fmla="*/ 542 h 1756"/>
                <a:gd name="T18" fmla="*/ 408 w 1414"/>
                <a:gd name="T19" fmla="*/ 541 h 1756"/>
                <a:gd name="T20" fmla="*/ 453 w 1414"/>
                <a:gd name="T21" fmla="*/ 558 h 1756"/>
                <a:gd name="T22" fmla="*/ 450 w 1414"/>
                <a:gd name="T23" fmla="*/ 560 h 1756"/>
                <a:gd name="T24" fmla="*/ 442 w 1414"/>
                <a:gd name="T25" fmla="*/ 513 h 1756"/>
                <a:gd name="T26" fmla="*/ 444 w 1414"/>
                <a:gd name="T27" fmla="*/ 510 h 1756"/>
                <a:gd name="T28" fmla="*/ 447 w 1414"/>
                <a:gd name="T29" fmla="*/ 513 h 17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56"/>
                <a:gd name="T47" fmla="*/ 1414 w 1414"/>
                <a:gd name="T48" fmla="*/ 1756 h 17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56">
                  <a:moveTo>
                    <a:pt x="13" y="0"/>
                  </a:moveTo>
                  <a:lnTo>
                    <a:pt x="1411" y="1739"/>
                  </a:lnTo>
                  <a:lnTo>
                    <a:pt x="1398" y="1749"/>
                  </a:lnTo>
                  <a:lnTo>
                    <a:pt x="0" y="10"/>
                  </a:lnTo>
                  <a:lnTo>
                    <a:pt x="13" y="0"/>
                  </a:lnTo>
                  <a:close/>
                  <a:moveTo>
                    <a:pt x="1390" y="1596"/>
                  </a:moveTo>
                  <a:lnTo>
                    <a:pt x="1414" y="1756"/>
                  </a:lnTo>
                  <a:lnTo>
                    <a:pt x="1263" y="1698"/>
                  </a:lnTo>
                  <a:cubicBezTo>
                    <a:pt x="1259" y="1697"/>
                    <a:pt x="1257" y="1692"/>
                    <a:pt x="1259" y="1688"/>
                  </a:cubicBezTo>
                  <a:cubicBezTo>
                    <a:pt x="1260" y="1684"/>
                    <a:pt x="1265" y="1682"/>
                    <a:pt x="1269" y="1683"/>
                  </a:cubicBezTo>
                  <a:lnTo>
                    <a:pt x="1407" y="1736"/>
                  </a:lnTo>
                  <a:lnTo>
                    <a:pt x="1397" y="1745"/>
                  </a:lnTo>
                  <a:lnTo>
                    <a:pt x="1375" y="1598"/>
                  </a:lnTo>
                  <a:cubicBezTo>
                    <a:pt x="1374" y="1594"/>
                    <a:pt x="1377" y="1590"/>
                    <a:pt x="1381" y="1589"/>
                  </a:cubicBezTo>
                  <a:cubicBezTo>
                    <a:pt x="1386" y="1588"/>
                    <a:pt x="1390" y="1591"/>
                    <a:pt x="1390" y="159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4" name="Freeform 108"/>
            <p:cNvSpPr>
              <a:spLocks noEditPoints="1"/>
            </p:cNvSpPr>
            <p:nvPr/>
          </p:nvSpPr>
          <p:spPr bwMode="auto">
            <a:xfrm>
              <a:off x="2809" y="2768"/>
              <a:ext cx="455" cy="565"/>
            </a:xfrm>
            <a:custGeom>
              <a:avLst/>
              <a:gdLst>
                <a:gd name="T0" fmla="*/ 4 w 1414"/>
                <a:gd name="T1" fmla="*/ 0 h 1756"/>
                <a:gd name="T2" fmla="*/ 454 w 1414"/>
                <a:gd name="T3" fmla="*/ 560 h 1756"/>
                <a:gd name="T4" fmla="*/ 450 w 1414"/>
                <a:gd name="T5" fmla="*/ 563 h 1756"/>
                <a:gd name="T6" fmla="*/ 0 w 1414"/>
                <a:gd name="T7" fmla="*/ 3 h 1756"/>
                <a:gd name="T8" fmla="*/ 4 w 1414"/>
                <a:gd name="T9" fmla="*/ 0 h 1756"/>
                <a:gd name="T10" fmla="*/ 447 w 1414"/>
                <a:gd name="T11" fmla="*/ 514 h 1756"/>
                <a:gd name="T12" fmla="*/ 455 w 1414"/>
                <a:gd name="T13" fmla="*/ 565 h 1756"/>
                <a:gd name="T14" fmla="*/ 406 w 1414"/>
                <a:gd name="T15" fmla="*/ 546 h 1756"/>
                <a:gd name="T16" fmla="*/ 405 w 1414"/>
                <a:gd name="T17" fmla="*/ 543 h 1756"/>
                <a:gd name="T18" fmla="*/ 408 w 1414"/>
                <a:gd name="T19" fmla="*/ 542 h 1756"/>
                <a:gd name="T20" fmla="*/ 453 w 1414"/>
                <a:gd name="T21" fmla="*/ 559 h 1756"/>
                <a:gd name="T22" fmla="*/ 450 w 1414"/>
                <a:gd name="T23" fmla="*/ 561 h 1756"/>
                <a:gd name="T24" fmla="*/ 442 w 1414"/>
                <a:gd name="T25" fmla="*/ 514 h 1756"/>
                <a:gd name="T26" fmla="*/ 444 w 1414"/>
                <a:gd name="T27" fmla="*/ 511 h 1756"/>
                <a:gd name="T28" fmla="*/ 447 w 1414"/>
                <a:gd name="T29" fmla="*/ 514 h 17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56"/>
                <a:gd name="T47" fmla="*/ 1414 w 1414"/>
                <a:gd name="T48" fmla="*/ 1756 h 17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56">
                  <a:moveTo>
                    <a:pt x="13" y="0"/>
                  </a:moveTo>
                  <a:lnTo>
                    <a:pt x="1411" y="1739"/>
                  </a:lnTo>
                  <a:lnTo>
                    <a:pt x="1398" y="1749"/>
                  </a:lnTo>
                  <a:lnTo>
                    <a:pt x="0" y="10"/>
                  </a:lnTo>
                  <a:lnTo>
                    <a:pt x="13" y="0"/>
                  </a:lnTo>
                  <a:close/>
                  <a:moveTo>
                    <a:pt x="1390" y="1596"/>
                  </a:moveTo>
                  <a:lnTo>
                    <a:pt x="1414" y="1756"/>
                  </a:lnTo>
                  <a:lnTo>
                    <a:pt x="1263" y="1698"/>
                  </a:lnTo>
                  <a:cubicBezTo>
                    <a:pt x="1259" y="1697"/>
                    <a:pt x="1257" y="1692"/>
                    <a:pt x="1259" y="1688"/>
                  </a:cubicBezTo>
                  <a:cubicBezTo>
                    <a:pt x="1260" y="1684"/>
                    <a:pt x="1265" y="1682"/>
                    <a:pt x="1269" y="1683"/>
                  </a:cubicBezTo>
                  <a:lnTo>
                    <a:pt x="1407" y="1736"/>
                  </a:lnTo>
                  <a:lnTo>
                    <a:pt x="1397" y="1745"/>
                  </a:lnTo>
                  <a:lnTo>
                    <a:pt x="1375" y="1598"/>
                  </a:lnTo>
                  <a:cubicBezTo>
                    <a:pt x="1374" y="1594"/>
                    <a:pt x="1377" y="1590"/>
                    <a:pt x="1381" y="1589"/>
                  </a:cubicBezTo>
                  <a:cubicBezTo>
                    <a:pt x="1386" y="1588"/>
                    <a:pt x="1390" y="1591"/>
                    <a:pt x="1390" y="159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5" name="Freeform 109"/>
            <p:cNvSpPr>
              <a:spLocks noEditPoints="1"/>
            </p:cNvSpPr>
            <p:nvPr/>
          </p:nvSpPr>
          <p:spPr bwMode="auto">
            <a:xfrm>
              <a:off x="2809" y="2054"/>
              <a:ext cx="463" cy="1127"/>
            </a:xfrm>
            <a:custGeom>
              <a:avLst/>
              <a:gdLst>
                <a:gd name="T0" fmla="*/ 0 w 1440"/>
                <a:gd name="T1" fmla="*/ 1125 h 3503"/>
                <a:gd name="T2" fmla="*/ 451 w 1440"/>
                <a:gd name="T3" fmla="*/ 4 h 3503"/>
                <a:gd name="T4" fmla="*/ 456 w 1440"/>
                <a:gd name="T5" fmla="*/ 6 h 3503"/>
                <a:gd name="T6" fmla="*/ 5 w 1440"/>
                <a:gd name="T7" fmla="*/ 1127 h 3503"/>
                <a:gd name="T8" fmla="*/ 0 w 1440"/>
                <a:gd name="T9" fmla="*/ 1125 h 3503"/>
                <a:gd name="T10" fmla="*/ 414 w 1440"/>
                <a:gd name="T11" fmla="*/ 32 h 3503"/>
                <a:gd name="T12" fmla="*/ 455 w 1440"/>
                <a:gd name="T13" fmla="*/ 0 h 3503"/>
                <a:gd name="T14" fmla="*/ 463 w 1440"/>
                <a:gd name="T15" fmla="*/ 52 h 3503"/>
                <a:gd name="T16" fmla="*/ 460 w 1440"/>
                <a:gd name="T17" fmla="*/ 55 h 3503"/>
                <a:gd name="T18" fmla="*/ 458 w 1440"/>
                <a:gd name="T19" fmla="*/ 52 h 3503"/>
                <a:gd name="T20" fmla="*/ 451 w 1440"/>
                <a:gd name="T21" fmla="*/ 5 h 3503"/>
                <a:gd name="T22" fmla="*/ 455 w 1440"/>
                <a:gd name="T23" fmla="*/ 7 h 3503"/>
                <a:gd name="T24" fmla="*/ 417 w 1440"/>
                <a:gd name="T25" fmla="*/ 36 h 3503"/>
                <a:gd name="T26" fmla="*/ 413 w 1440"/>
                <a:gd name="T27" fmla="*/ 36 h 3503"/>
                <a:gd name="T28" fmla="*/ 414 w 1440"/>
                <a:gd name="T29" fmla="*/ 32 h 35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03"/>
                <a:gd name="T47" fmla="*/ 1440 w 1440"/>
                <a:gd name="T48" fmla="*/ 3503 h 35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03">
                  <a:moveTo>
                    <a:pt x="0" y="3497"/>
                  </a:moveTo>
                  <a:lnTo>
                    <a:pt x="1402" y="12"/>
                  </a:lnTo>
                  <a:lnTo>
                    <a:pt x="1417" y="18"/>
                  </a:lnTo>
                  <a:lnTo>
                    <a:pt x="15" y="3503"/>
                  </a:lnTo>
                  <a:lnTo>
                    <a:pt x="0" y="3497"/>
                  </a:lnTo>
                  <a:close/>
                  <a:moveTo>
                    <a:pt x="1287" y="100"/>
                  </a:moveTo>
                  <a:lnTo>
                    <a:pt x="1415" y="0"/>
                  </a:lnTo>
                  <a:lnTo>
                    <a:pt x="1439" y="161"/>
                  </a:lnTo>
                  <a:cubicBezTo>
                    <a:pt x="1440" y="165"/>
                    <a:pt x="1437" y="169"/>
                    <a:pt x="1432" y="170"/>
                  </a:cubicBezTo>
                  <a:cubicBezTo>
                    <a:pt x="1428" y="171"/>
                    <a:pt x="1424" y="167"/>
                    <a:pt x="1423" y="163"/>
                  </a:cubicBezTo>
                  <a:lnTo>
                    <a:pt x="1402" y="16"/>
                  </a:lnTo>
                  <a:lnTo>
                    <a:pt x="1414" y="22"/>
                  </a:lnTo>
                  <a:lnTo>
                    <a:pt x="1297" y="112"/>
                  </a:lnTo>
                  <a:cubicBezTo>
                    <a:pt x="1294" y="115"/>
                    <a:pt x="1289" y="115"/>
                    <a:pt x="1286" y="111"/>
                  </a:cubicBezTo>
                  <a:cubicBezTo>
                    <a:pt x="1283" y="108"/>
                    <a:pt x="1284" y="103"/>
                    <a:pt x="1287" y="100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6" name="Freeform 110"/>
            <p:cNvSpPr>
              <a:spLocks noEditPoints="1"/>
            </p:cNvSpPr>
            <p:nvPr/>
          </p:nvSpPr>
          <p:spPr bwMode="auto">
            <a:xfrm>
              <a:off x="2809" y="2219"/>
              <a:ext cx="463" cy="1127"/>
            </a:xfrm>
            <a:custGeom>
              <a:avLst/>
              <a:gdLst>
                <a:gd name="T0" fmla="*/ 0 w 1440"/>
                <a:gd name="T1" fmla="*/ 1125 h 3503"/>
                <a:gd name="T2" fmla="*/ 451 w 1440"/>
                <a:gd name="T3" fmla="*/ 4 h 3503"/>
                <a:gd name="T4" fmla="*/ 456 w 1440"/>
                <a:gd name="T5" fmla="*/ 6 h 3503"/>
                <a:gd name="T6" fmla="*/ 5 w 1440"/>
                <a:gd name="T7" fmla="*/ 1127 h 3503"/>
                <a:gd name="T8" fmla="*/ 0 w 1440"/>
                <a:gd name="T9" fmla="*/ 1125 h 3503"/>
                <a:gd name="T10" fmla="*/ 414 w 1440"/>
                <a:gd name="T11" fmla="*/ 32 h 3503"/>
                <a:gd name="T12" fmla="*/ 455 w 1440"/>
                <a:gd name="T13" fmla="*/ 0 h 3503"/>
                <a:gd name="T14" fmla="*/ 463 w 1440"/>
                <a:gd name="T15" fmla="*/ 52 h 3503"/>
                <a:gd name="T16" fmla="*/ 460 w 1440"/>
                <a:gd name="T17" fmla="*/ 55 h 3503"/>
                <a:gd name="T18" fmla="*/ 458 w 1440"/>
                <a:gd name="T19" fmla="*/ 52 h 3503"/>
                <a:gd name="T20" fmla="*/ 451 w 1440"/>
                <a:gd name="T21" fmla="*/ 5 h 3503"/>
                <a:gd name="T22" fmla="*/ 455 w 1440"/>
                <a:gd name="T23" fmla="*/ 7 h 3503"/>
                <a:gd name="T24" fmla="*/ 417 w 1440"/>
                <a:gd name="T25" fmla="*/ 36 h 3503"/>
                <a:gd name="T26" fmla="*/ 413 w 1440"/>
                <a:gd name="T27" fmla="*/ 36 h 3503"/>
                <a:gd name="T28" fmla="*/ 414 w 1440"/>
                <a:gd name="T29" fmla="*/ 32 h 35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03"/>
                <a:gd name="T47" fmla="*/ 1440 w 1440"/>
                <a:gd name="T48" fmla="*/ 3503 h 35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03">
                  <a:moveTo>
                    <a:pt x="0" y="3497"/>
                  </a:moveTo>
                  <a:lnTo>
                    <a:pt x="1402" y="12"/>
                  </a:lnTo>
                  <a:lnTo>
                    <a:pt x="1417" y="18"/>
                  </a:lnTo>
                  <a:lnTo>
                    <a:pt x="15" y="3503"/>
                  </a:lnTo>
                  <a:lnTo>
                    <a:pt x="0" y="3497"/>
                  </a:lnTo>
                  <a:close/>
                  <a:moveTo>
                    <a:pt x="1287" y="100"/>
                  </a:moveTo>
                  <a:lnTo>
                    <a:pt x="1415" y="0"/>
                  </a:lnTo>
                  <a:lnTo>
                    <a:pt x="1439" y="161"/>
                  </a:lnTo>
                  <a:cubicBezTo>
                    <a:pt x="1440" y="165"/>
                    <a:pt x="1437" y="169"/>
                    <a:pt x="1432" y="170"/>
                  </a:cubicBezTo>
                  <a:cubicBezTo>
                    <a:pt x="1428" y="171"/>
                    <a:pt x="1424" y="167"/>
                    <a:pt x="1423" y="163"/>
                  </a:cubicBezTo>
                  <a:lnTo>
                    <a:pt x="1402" y="16"/>
                  </a:lnTo>
                  <a:lnTo>
                    <a:pt x="1414" y="22"/>
                  </a:lnTo>
                  <a:lnTo>
                    <a:pt x="1297" y="112"/>
                  </a:lnTo>
                  <a:cubicBezTo>
                    <a:pt x="1294" y="115"/>
                    <a:pt x="1289" y="115"/>
                    <a:pt x="1286" y="111"/>
                  </a:cubicBezTo>
                  <a:cubicBezTo>
                    <a:pt x="1283" y="108"/>
                    <a:pt x="1284" y="103"/>
                    <a:pt x="1287" y="100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7" name="Freeform 111"/>
            <p:cNvSpPr>
              <a:spLocks noEditPoints="1"/>
            </p:cNvSpPr>
            <p:nvPr/>
          </p:nvSpPr>
          <p:spPr bwMode="auto">
            <a:xfrm>
              <a:off x="2811" y="3470"/>
              <a:ext cx="454" cy="54"/>
            </a:xfrm>
            <a:custGeom>
              <a:avLst/>
              <a:gdLst>
                <a:gd name="T0" fmla="*/ 0 w 1409"/>
                <a:gd name="T1" fmla="*/ 36 h 168"/>
                <a:gd name="T2" fmla="*/ 449 w 1409"/>
                <a:gd name="T3" fmla="*/ 23 h 168"/>
                <a:gd name="T4" fmla="*/ 449 w 1409"/>
                <a:gd name="T5" fmla="*/ 28 h 168"/>
                <a:gd name="T6" fmla="*/ 0 w 1409"/>
                <a:gd name="T7" fmla="*/ 41 h 168"/>
                <a:gd name="T8" fmla="*/ 0 w 1409"/>
                <a:gd name="T9" fmla="*/ 36 h 168"/>
                <a:gd name="T10" fmla="*/ 408 w 1409"/>
                <a:gd name="T11" fmla="*/ 1 h 168"/>
                <a:gd name="T12" fmla="*/ 454 w 1409"/>
                <a:gd name="T13" fmla="*/ 25 h 168"/>
                <a:gd name="T14" fmla="*/ 410 w 1409"/>
                <a:gd name="T15" fmla="*/ 53 h 168"/>
                <a:gd name="T16" fmla="*/ 406 w 1409"/>
                <a:gd name="T17" fmla="*/ 52 h 168"/>
                <a:gd name="T18" fmla="*/ 407 w 1409"/>
                <a:gd name="T19" fmla="*/ 49 h 168"/>
                <a:gd name="T20" fmla="*/ 447 w 1409"/>
                <a:gd name="T21" fmla="*/ 23 h 168"/>
                <a:gd name="T22" fmla="*/ 448 w 1409"/>
                <a:gd name="T23" fmla="*/ 28 h 168"/>
                <a:gd name="T24" fmla="*/ 406 w 1409"/>
                <a:gd name="T25" fmla="*/ 5 h 168"/>
                <a:gd name="T26" fmla="*/ 404 w 1409"/>
                <a:gd name="T27" fmla="*/ 2 h 168"/>
                <a:gd name="T28" fmla="*/ 408 w 1409"/>
                <a:gd name="T29" fmla="*/ 1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68"/>
                <a:gd name="T47" fmla="*/ 1409 w 1409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68">
                  <a:moveTo>
                    <a:pt x="0" y="113"/>
                  </a:moveTo>
                  <a:lnTo>
                    <a:pt x="1392" y="72"/>
                  </a:lnTo>
                  <a:lnTo>
                    <a:pt x="1393" y="88"/>
                  </a:lnTo>
                  <a:lnTo>
                    <a:pt x="1" y="129"/>
                  </a:lnTo>
                  <a:lnTo>
                    <a:pt x="0" y="113"/>
                  </a:lnTo>
                  <a:close/>
                  <a:moveTo>
                    <a:pt x="1266" y="2"/>
                  </a:moveTo>
                  <a:lnTo>
                    <a:pt x="1409" y="79"/>
                  </a:lnTo>
                  <a:lnTo>
                    <a:pt x="1271" y="165"/>
                  </a:lnTo>
                  <a:cubicBezTo>
                    <a:pt x="1267" y="168"/>
                    <a:pt x="1262" y="166"/>
                    <a:pt x="1260" y="163"/>
                  </a:cubicBezTo>
                  <a:cubicBezTo>
                    <a:pt x="1258" y="159"/>
                    <a:pt x="1259" y="154"/>
                    <a:pt x="1263" y="152"/>
                  </a:cubicBezTo>
                  <a:lnTo>
                    <a:pt x="1388" y="73"/>
                  </a:lnTo>
                  <a:lnTo>
                    <a:pt x="1389" y="87"/>
                  </a:lnTo>
                  <a:lnTo>
                    <a:pt x="1259" y="16"/>
                  </a:lnTo>
                  <a:cubicBezTo>
                    <a:pt x="1255" y="14"/>
                    <a:pt x="1253" y="9"/>
                    <a:pt x="1255" y="5"/>
                  </a:cubicBezTo>
                  <a:cubicBezTo>
                    <a:pt x="1257" y="1"/>
                    <a:pt x="1262" y="0"/>
                    <a:pt x="1266" y="2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8" name="Freeform 112"/>
            <p:cNvSpPr>
              <a:spLocks noEditPoints="1"/>
            </p:cNvSpPr>
            <p:nvPr/>
          </p:nvSpPr>
          <p:spPr bwMode="auto">
            <a:xfrm>
              <a:off x="2811" y="3635"/>
              <a:ext cx="454" cy="54"/>
            </a:xfrm>
            <a:custGeom>
              <a:avLst/>
              <a:gdLst>
                <a:gd name="T0" fmla="*/ 0 w 1409"/>
                <a:gd name="T1" fmla="*/ 36 h 168"/>
                <a:gd name="T2" fmla="*/ 449 w 1409"/>
                <a:gd name="T3" fmla="*/ 23 h 168"/>
                <a:gd name="T4" fmla="*/ 449 w 1409"/>
                <a:gd name="T5" fmla="*/ 28 h 168"/>
                <a:gd name="T6" fmla="*/ 0 w 1409"/>
                <a:gd name="T7" fmla="*/ 41 h 168"/>
                <a:gd name="T8" fmla="*/ 0 w 1409"/>
                <a:gd name="T9" fmla="*/ 36 h 168"/>
                <a:gd name="T10" fmla="*/ 408 w 1409"/>
                <a:gd name="T11" fmla="*/ 1 h 168"/>
                <a:gd name="T12" fmla="*/ 454 w 1409"/>
                <a:gd name="T13" fmla="*/ 25 h 168"/>
                <a:gd name="T14" fmla="*/ 410 w 1409"/>
                <a:gd name="T15" fmla="*/ 53 h 168"/>
                <a:gd name="T16" fmla="*/ 406 w 1409"/>
                <a:gd name="T17" fmla="*/ 52 h 168"/>
                <a:gd name="T18" fmla="*/ 407 w 1409"/>
                <a:gd name="T19" fmla="*/ 49 h 168"/>
                <a:gd name="T20" fmla="*/ 447 w 1409"/>
                <a:gd name="T21" fmla="*/ 23 h 168"/>
                <a:gd name="T22" fmla="*/ 448 w 1409"/>
                <a:gd name="T23" fmla="*/ 28 h 168"/>
                <a:gd name="T24" fmla="*/ 406 w 1409"/>
                <a:gd name="T25" fmla="*/ 5 h 168"/>
                <a:gd name="T26" fmla="*/ 404 w 1409"/>
                <a:gd name="T27" fmla="*/ 2 h 168"/>
                <a:gd name="T28" fmla="*/ 408 w 1409"/>
                <a:gd name="T29" fmla="*/ 1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68"/>
                <a:gd name="T47" fmla="*/ 1409 w 1409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68">
                  <a:moveTo>
                    <a:pt x="0" y="113"/>
                  </a:moveTo>
                  <a:lnTo>
                    <a:pt x="1392" y="72"/>
                  </a:lnTo>
                  <a:lnTo>
                    <a:pt x="1393" y="88"/>
                  </a:lnTo>
                  <a:lnTo>
                    <a:pt x="1" y="129"/>
                  </a:lnTo>
                  <a:lnTo>
                    <a:pt x="0" y="113"/>
                  </a:lnTo>
                  <a:close/>
                  <a:moveTo>
                    <a:pt x="1266" y="2"/>
                  </a:moveTo>
                  <a:lnTo>
                    <a:pt x="1409" y="79"/>
                  </a:lnTo>
                  <a:lnTo>
                    <a:pt x="1271" y="165"/>
                  </a:lnTo>
                  <a:cubicBezTo>
                    <a:pt x="1267" y="168"/>
                    <a:pt x="1262" y="166"/>
                    <a:pt x="1260" y="163"/>
                  </a:cubicBezTo>
                  <a:cubicBezTo>
                    <a:pt x="1258" y="159"/>
                    <a:pt x="1259" y="154"/>
                    <a:pt x="1263" y="152"/>
                  </a:cubicBezTo>
                  <a:lnTo>
                    <a:pt x="1388" y="73"/>
                  </a:lnTo>
                  <a:lnTo>
                    <a:pt x="1389" y="87"/>
                  </a:lnTo>
                  <a:lnTo>
                    <a:pt x="1259" y="16"/>
                  </a:lnTo>
                  <a:cubicBezTo>
                    <a:pt x="1255" y="14"/>
                    <a:pt x="1253" y="9"/>
                    <a:pt x="1255" y="5"/>
                  </a:cubicBezTo>
                  <a:cubicBezTo>
                    <a:pt x="1257" y="1"/>
                    <a:pt x="1262" y="0"/>
                    <a:pt x="1266" y="2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9" name="Freeform 113"/>
            <p:cNvSpPr>
              <a:spLocks noEditPoints="1"/>
            </p:cNvSpPr>
            <p:nvPr/>
          </p:nvSpPr>
          <p:spPr bwMode="auto">
            <a:xfrm>
              <a:off x="4332" y="2793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0" name="Rectangle 114"/>
            <p:cNvSpPr>
              <a:spLocks noChangeArrowheads="1"/>
            </p:cNvSpPr>
            <p:nvPr/>
          </p:nvSpPr>
          <p:spPr bwMode="auto">
            <a:xfrm>
              <a:off x="4556" y="2781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(w3,8)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81" name="Freeform 115"/>
            <p:cNvSpPr>
              <a:spLocks noEditPoints="1"/>
            </p:cNvSpPr>
            <p:nvPr/>
          </p:nvSpPr>
          <p:spPr bwMode="auto">
            <a:xfrm>
              <a:off x="4332" y="2958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2" name="Rectangle 116"/>
            <p:cNvSpPr>
              <a:spLocks noChangeArrowheads="1"/>
            </p:cNvSpPr>
            <p:nvPr/>
          </p:nvSpPr>
          <p:spPr bwMode="auto">
            <a:xfrm>
              <a:off x="4556" y="2946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(w4,7)</a:t>
              </a:r>
              <a:endParaRPr lang="el-GR" sz="160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/>
              <a:t>Πρόβλημα: Έκρηξη δεδομένων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95288" y="1214438"/>
            <a:ext cx="7929562" cy="5214937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642938" y="3357563"/>
            <a:ext cx="1120775" cy="11509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611188" y="1811338"/>
            <a:ext cx="460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10 - Βέλος προς τα κάτω"/>
          <p:cNvSpPr/>
          <p:nvPr/>
        </p:nvSpPr>
        <p:spPr>
          <a:xfrm rot="7320000">
            <a:off x="908844" y="1697832"/>
            <a:ext cx="219075" cy="769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1331913" y="1997075"/>
            <a:ext cx="705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 EB (Exabyte=10</a:t>
            </a:r>
            <a:r>
              <a:rPr lang="en-US" sz="2000" baseline="30000"/>
              <a:t>18</a:t>
            </a:r>
            <a:r>
              <a:rPr lang="en-US" sz="2000"/>
              <a:t>bytes) = 1000 PB (Petabyte=10</a:t>
            </a:r>
            <a:r>
              <a:rPr lang="en-US" sz="2000" baseline="30000"/>
              <a:t>15</a:t>
            </a:r>
            <a:r>
              <a:rPr lang="en-US" sz="2000"/>
              <a:t>bytes)</a:t>
            </a:r>
            <a:endParaRPr lang="en-US" sz="2000" baseline="30000"/>
          </a:p>
          <a:p>
            <a:r>
              <a:rPr lang="el-GR" sz="2000"/>
              <a:t>Κίνηση δεδομένων κινητής τηλεφωνίας στις ΗΠΑ για το 2010</a:t>
            </a: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1785938" y="3357563"/>
            <a:ext cx="588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1.2</a:t>
            </a:r>
            <a:r>
              <a:rPr lang="en-US" sz="2000"/>
              <a:t> ZB (Zettabyte) = </a:t>
            </a:r>
            <a:r>
              <a:rPr lang="el-GR" sz="2000"/>
              <a:t>12</a:t>
            </a:r>
            <a:r>
              <a:rPr lang="en-US" sz="2000"/>
              <a:t>00 EB </a:t>
            </a:r>
          </a:p>
          <a:p>
            <a:r>
              <a:rPr lang="el-GR" sz="2000"/>
              <a:t>Σύνολο ψηφιακών δεδομένων το 2010</a:t>
            </a: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1979613" y="4652963"/>
            <a:ext cx="6337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35 ZB (Zettabyte = 10</a:t>
            </a:r>
            <a:r>
              <a:rPr lang="en-US" sz="3200" baseline="30000"/>
              <a:t>21 </a:t>
            </a:r>
            <a:r>
              <a:rPr lang="en-US" sz="3200"/>
              <a:t>bytes) </a:t>
            </a:r>
          </a:p>
          <a:p>
            <a:r>
              <a:rPr lang="el-GR" sz="3200"/>
              <a:t>Εκτίμηση για σύνολο ψηφιακών δεδομένων το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Παράδειγμα: ανεστραμμένο ευρετήριο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207167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be, or not to be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214942" y="3071810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7" name="Rounded Rectangle 26"/>
          <p:cNvSpPr/>
          <p:nvPr/>
        </p:nvSpPr>
        <p:spPr>
          <a:xfrm>
            <a:off x="2571736" y="3071810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8" name="Rounded Rectangle 27"/>
          <p:cNvSpPr/>
          <p:nvPr/>
        </p:nvSpPr>
        <p:spPr>
          <a:xfrm>
            <a:off x="5286380" y="5463289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2571736" y="5463289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1000100" y="385762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to,a</a:t>
            </a:r>
            <a:r>
              <a:rPr lang="en-US" dirty="0" smtClean="0"/>
              <a:t>&gt;,&lt;</a:t>
            </a:r>
            <a:r>
              <a:rPr lang="en-US" dirty="0" err="1" smtClean="0"/>
              <a:t>be,a</a:t>
            </a:r>
            <a:r>
              <a:rPr lang="en-US" dirty="0" smtClean="0"/>
              <a:t>&gt;,&lt;</a:t>
            </a:r>
            <a:r>
              <a:rPr lang="en-US" dirty="0" err="1" smtClean="0"/>
              <a:t>or,a</a:t>
            </a:r>
            <a:r>
              <a:rPr lang="en-US" dirty="0" smtClean="0"/>
              <a:t>&gt;, </a:t>
            </a:r>
          </a:p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not,a</a:t>
            </a:r>
            <a:r>
              <a:rPr lang="en-US" dirty="0" smtClean="0"/>
              <a:t>&gt;,&lt;</a:t>
            </a:r>
            <a:r>
              <a:rPr lang="en-US" dirty="0" err="1" smtClean="0"/>
              <a:t>to,a</a:t>
            </a:r>
            <a:r>
              <a:rPr lang="en-US" dirty="0" smtClean="0"/>
              <a:t>&gt;,&lt;</a:t>
            </a:r>
            <a:r>
              <a:rPr lang="en-US" dirty="0" err="1" smtClean="0"/>
              <a:t>be,a</a:t>
            </a:r>
            <a:r>
              <a:rPr lang="en-US" dirty="0" smtClean="0"/>
              <a:t>&gt;</a:t>
            </a:r>
            <a:endParaRPr lang="el-GR" dirty="0" smtClean="0"/>
          </a:p>
          <a:p>
            <a:pPr algn="ctr"/>
            <a:endParaRPr lang="el-GR" dirty="0"/>
          </a:p>
        </p:txBody>
      </p:sp>
      <p:sp>
        <p:nvSpPr>
          <p:cNvPr id="31" name="Right Arrow 30"/>
          <p:cNvSpPr/>
          <p:nvPr/>
        </p:nvSpPr>
        <p:spPr>
          <a:xfrm rot="5400000">
            <a:off x="2893207" y="3321843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 rot="5400000">
            <a:off x="4393405" y="4272396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1571604" y="6211669"/>
            <a:ext cx="65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&lt;be,&lt;</a:t>
            </a:r>
            <a:r>
              <a:rPr lang="en-US" dirty="0" err="1" smtClean="0"/>
              <a:t>a,b</a:t>
            </a:r>
            <a:r>
              <a:rPr lang="en-US" dirty="0" smtClean="0"/>
              <a:t>&gt;&gt;,&lt;do,&lt;b&gt;&gt;,&lt;is,&lt;b&gt;&gt;,&lt;not,&lt;a&gt;&gt;,&lt;or,&lt;a&gt;&gt;,&lt;to,&lt;</a:t>
            </a:r>
            <a:r>
              <a:rPr lang="en-US" dirty="0" err="1" smtClean="0"/>
              <a:t>a,b</a:t>
            </a:r>
            <a:r>
              <a:rPr lang="en-US" dirty="0" smtClean="0"/>
              <a:t>&gt;&gt;</a:t>
            </a:r>
            <a:endParaRPr lang="el-GR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571868" y="385762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to,b</a:t>
            </a:r>
            <a:r>
              <a:rPr lang="en-US" dirty="0" smtClean="0"/>
              <a:t>&gt;,&lt;</a:t>
            </a:r>
            <a:r>
              <a:rPr lang="en-US" dirty="0" err="1" smtClean="0"/>
              <a:t>be,b</a:t>
            </a:r>
            <a:r>
              <a:rPr lang="en-US" dirty="0" smtClean="0"/>
              <a:t>&gt;,&lt;</a:t>
            </a:r>
            <a:r>
              <a:rPr lang="en-US" dirty="0" err="1" smtClean="0"/>
              <a:t>is,b</a:t>
            </a:r>
            <a:r>
              <a:rPr lang="en-US" dirty="0" smtClean="0"/>
              <a:t>&gt;,</a:t>
            </a:r>
          </a:p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to,b</a:t>
            </a:r>
            <a:r>
              <a:rPr lang="en-US" dirty="0" smtClean="0"/>
              <a:t>&gt;,&lt;</a:t>
            </a:r>
            <a:r>
              <a:rPr lang="en-US" dirty="0" err="1" smtClean="0"/>
              <a:t>do,b</a:t>
            </a:r>
            <a:r>
              <a:rPr lang="en-US" dirty="0" smtClean="0"/>
              <a:t>&gt;</a:t>
            </a:r>
            <a:endParaRPr lang="el-GR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5536413" y="3321843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/>
          <p:cNvSpPr txBox="1"/>
          <p:nvPr/>
        </p:nvSpPr>
        <p:spPr>
          <a:xfrm>
            <a:off x="1857356" y="4748909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&lt;be,&lt;</a:t>
            </a:r>
            <a:r>
              <a:rPr lang="en-US" dirty="0" err="1" smtClean="0"/>
              <a:t>a,a,b</a:t>
            </a:r>
            <a:r>
              <a:rPr lang="en-US" dirty="0" smtClean="0"/>
              <a:t>&gt;&gt;,&lt;do,&lt;b&gt;&gt;,&lt;is,&lt;b&gt;&gt;</a:t>
            </a:r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4643438" y="4736743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&lt;not,&lt;a&gt;&gt;,&lt;or,&lt;a&gt;&gt;,</a:t>
            </a:r>
          </a:p>
          <a:p>
            <a:pPr algn="ctr"/>
            <a:r>
              <a:rPr lang="en-US" dirty="0" smtClean="0"/>
              <a:t>&lt;to,&lt;</a:t>
            </a:r>
            <a:r>
              <a:rPr lang="en-US" dirty="0" err="1" smtClean="0"/>
              <a:t>a,a,b,b</a:t>
            </a:r>
            <a:r>
              <a:rPr lang="en-US" dirty="0" smtClean="0"/>
              <a:t>&gt;&gt;</a:t>
            </a:r>
            <a:endParaRPr lang="el-GR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4321967" y="5641884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4214810" y="207167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be is to do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0261 0.0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3449 L -0.00278 0.09745 " pathEditMode="relative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7" grpId="0" animBg="1"/>
      <p:bldP spid="38" grpId="0"/>
      <p:bldP spid="39" grpId="0"/>
      <p:bldP spid="40" grpId="0" animBg="1"/>
      <p:bldP spid="42" grpId="0"/>
      <p:bldP spid="43" grpId="0"/>
      <p:bldP spid="44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l-GR" dirty="0" smtClean="0"/>
              <a:t>Σύνθετο 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636264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Ένα πιο σύνθετο πρόβλημα είναι ο υπολογισμός της μέσης μέγιστης θερμοκρασίας για κάθε μέρα ενός χρόνου σε ένα μετεωρολογικό σταθμό. Σε αυτό θα πρέπει να εκτελεστούν παραπάνω από μία φάσεις.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207167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&lt;200001011200,10&gt;</a:t>
            </a:r>
          </a:p>
          <a:p>
            <a:pPr algn="ctr"/>
            <a:r>
              <a:rPr lang="el-GR" dirty="0" smtClean="0"/>
              <a:t>&lt;200001011230,12&gt;...</a:t>
            </a:r>
            <a:endParaRPr lang="en-US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5214942" y="3071810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7" name="Rounded Rectangle 26"/>
          <p:cNvSpPr/>
          <p:nvPr/>
        </p:nvSpPr>
        <p:spPr>
          <a:xfrm>
            <a:off x="2571736" y="3071810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8" name="Rounded Rectangle 27"/>
          <p:cNvSpPr/>
          <p:nvPr/>
        </p:nvSpPr>
        <p:spPr>
          <a:xfrm>
            <a:off x="5286380" y="5463289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2571736" y="5463289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1000100" y="385762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&lt;20000101,10&gt;</a:t>
            </a:r>
          </a:p>
          <a:p>
            <a:pPr algn="ctr"/>
            <a:r>
              <a:rPr lang="el-GR" dirty="0" smtClean="0"/>
              <a:t>&lt;20000101,12&gt;...</a:t>
            </a:r>
            <a:endParaRPr lang="el-GR" dirty="0"/>
          </a:p>
        </p:txBody>
      </p:sp>
      <p:sp>
        <p:nvSpPr>
          <p:cNvPr id="31" name="Right Arrow 30"/>
          <p:cNvSpPr/>
          <p:nvPr/>
        </p:nvSpPr>
        <p:spPr>
          <a:xfrm rot="5400000">
            <a:off x="2893207" y="3321843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 rot="5400000">
            <a:off x="4393405" y="4272396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1571604" y="6211669"/>
            <a:ext cx="65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&lt;20000101,15&gt;,&lt;20010101,23&gt;...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71868" y="385762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&lt;20010101,21&gt;</a:t>
            </a:r>
          </a:p>
          <a:p>
            <a:pPr algn="ctr"/>
            <a:r>
              <a:rPr lang="el-GR" dirty="0" smtClean="0"/>
              <a:t>&lt;20010101,21&gt;</a:t>
            </a:r>
            <a:endParaRPr lang="el-GR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5536413" y="3321843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/>
          <p:cNvSpPr txBox="1"/>
          <p:nvPr/>
        </p:nvSpPr>
        <p:spPr>
          <a:xfrm>
            <a:off x="1857356" y="474890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&lt;20000101,&lt;10,12,...&gt;&gt;...</a:t>
            </a:r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4643438" y="4736743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&lt;20010101,&lt;21,21,...&gt;&gt;...</a:t>
            </a:r>
            <a:endParaRPr lang="el-GR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4321967" y="5641884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4214810" y="207167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&lt;200101011500,21&gt;</a:t>
            </a:r>
          </a:p>
          <a:p>
            <a:pPr algn="ctr"/>
            <a:r>
              <a:rPr lang="el-GR" dirty="0" smtClean="0"/>
              <a:t>&lt;200101011530,21&gt;...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026 0.0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278 0.0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7" grpId="0" animBg="1"/>
      <p:bldP spid="38" grpId="0"/>
      <p:bldP spid="39" grpId="0"/>
      <p:bldP spid="40" grpId="0" animBg="1"/>
      <p:bldP spid="42" grpId="0"/>
      <p:bldP spid="43" grpId="0"/>
      <p:bldP spid="44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l-GR" dirty="0" smtClean="0"/>
              <a:t>Σύνθετο παράδειγμα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207167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&lt;20000101,15&gt;</a:t>
            </a:r>
          </a:p>
          <a:p>
            <a:pPr algn="ctr"/>
            <a:r>
              <a:rPr lang="el-GR" dirty="0" smtClean="0"/>
              <a:t>&lt;20010101,23&gt;...</a:t>
            </a:r>
            <a:endParaRPr lang="en-US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5214942" y="3071810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7" name="Rounded Rectangle 26"/>
          <p:cNvSpPr/>
          <p:nvPr/>
        </p:nvSpPr>
        <p:spPr>
          <a:xfrm>
            <a:off x="2571736" y="3071810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8" name="Rounded Rectangle 27"/>
          <p:cNvSpPr/>
          <p:nvPr/>
        </p:nvSpPr>
        <p:spPr>
          <a:xfrm>
            <a:off x="5286380" y="5463289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2571736" y="5463289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1000100" y="385762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&lt;0101,15&gt;</a:t>
            </a:r>
          </a:p>
          <a:p>
            <a:pPr algn="ctr"/>
            <a:r>
              <a:rPr lang="el-GR" dirty="0" smtClean="0"/>
              <a:t>&lt;0101,23&gt;...</a:t>
            </a:r>
            <a:endParaRPr lang="el-GR" dirty="0"/>
          </a:p>
        </p:txBody>
      </p:sp>
      <p:sp>
        <p:nvSpPr>
          <p:cNvPr id="31" name="Right Arrow 30"/>
          <p:cNvSpPr/>
          <p:nvPr/>
        </p:nvSpPr>
        <p:spPr>
          <a:xfrm rot="5400000">
            <a:off x="2893207" y="3321843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 rot="5400000">
            <a:off x="4393405" y="4272396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1571604" y="6211669"/>
            <a:ext cx="65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&lt;0101,17&gt;,&lt;0201,23&gt;...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71868" y="385762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&lt;0201,21&gt;</a:t>
            </a:r>
          </a:p>
          <a:p>
            <a:pPr algn="ctr"/>
            <a:r>
              <a:rPr lang="el-GR" dirty="0" smtClean="0"/>
              <a:t>&lt;0201,22&gt;</a:t>
            </a:r>
            <a:endParaRPr lang="el-GR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5536413" y="3321843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/>
          <p:cNvSpPr txBox="1"/>
          <p:nvPr/>
        </p:nvSpPr>
        <p:spPr>
          <a:xfrm>
            <a:off x="1857356" y="474890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&lt;0101,&lt;15,23,...&gt;&gt;...</a:t>
            </a:r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4643438" y="4736743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&lt;0201,&lt;21,22,...&gt;&gt;...</a:t>
            </a:r>
            <a:endParaRPr lang="el-GR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4321967" y="5641884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4214810" y="207167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&lt;20000201,21&gt;</a:t>
            </a:r>
          </a:p>
          <a:p>
            <a:pPr algn="ctr"/>
            <a:r>
              <a:rPr lang="el-GR" dirty="0" smtClean="0"/>
              <a:t>&lt;20010201,22&gt;...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026 0.0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278 0.0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7" grpId="0" animBg="1"/>
      <p:bldP spid="38" grpId="0"/>
      <p:bldP spid="39" grpId="0"/>
      <p:bldP spid="40" grpId="0" animBg="1"/>
      <p:bldP spid="42" grpId="0"/>
      <p:bldP spid="43" grpId="0"/>
      <p:bldP spid="44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Παράδειγμα: </a:t>
            </a:r>
            <a:r>
              <a:rPr lang="en-US" dirty="0" smtClean="0"/>
              <a:t>Dataset Join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303" y="2325780"/>
            <a:ext cx="5763293" cy="38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0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Ανοχή</a:t>
            </a:r>
            <a:r>
              <a:rPr lang="en-US" dirty="0" smtClean="0"/>
              <a:t> </a:t>
            </a:r>
            <a:r>
              <a:rPr lang="en-US" dirty="0" err="1" smtClean="0"/>
              <a:t>στα</a:t>
            </a:r>
            <a:r>
              <a:rPr lang="en-US" dirty="0" smtClean="0"/>
              <a:t> </a:t>
            </a:r>
            <a:r>
              <a:rPr lang="en-US" dirty="0" err="1" smtClean="0"/>
              <a:t>σφάλματα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Ο master </a:t>
            </a:r>
            <a:r>
              <a:rPr lang="en-US" sz="2800" dirty="0" err="1" smtClean="0"/>
              <a:t>επικοινωνεί</a:t>
            </a:r>
            <a:r>
              <a:rPr lang="en-US" sz="2800" dirty="0" smtClean="0"/>
              <a:t> </a:t>
            </a:r>
            <a:r>
              <a:rPr lang="en-US" sz="2800" dirty="0" err="1" smtClean="0"/>
              <a:t>με</a:t>
            </a:r>
            <a:r>
              <a:rPr lang="en-US" sz="2800" dirty="0" smtClean="0"/>
              <a:t> </a:t>
            </a:r>
            <a:r>
              <a:rPr lang="en-US" sz="2800" dirty="0" err="1" smtClean="0"/>
              <a:t>τους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εργάτες</a:t>
            </a:r>
            <a:r>
              <a:rPr lang="en-US" sz="2800" dirty="0" smtClean="0"/>
              <a:t> </a:t>
            </a:r>
            <a:r>
              <a:rPr lang="en-US" sz="2800" dirty="0" err="1" smtClean="0"/>
              <a:t>περιοδικά</a:t>
            </a:r>
            <a:r>
              <a:rPr lang="en-US" sz="2800" dirty="0" smtClean="0"/>
              <a:t>. </a:t>
            </a:r>
            <a:r>
              <a:rPr lang="en-US" sz="2800" dirty="0" err="1" smtClean="0"/>
              <a:t>Εάν</a:t>
            </a:r>
            <a:r>
              <a:rPr lang="en-US" sz="2800" dirty="0" smtClean="0"/>
              <a:t> </a:t>
            </a:r>
            <a:r>
              <a:rPr lang="en-US" sz="2800" dirty="0" err="1" smtClean="0"/>
              <a:t>κάποιος</a:t>
            </a:r>
            <a:r>
              <a:rPr lang="en-US" sz="2800" dirty="0" smtClean="0"/>
              <a:t> </a:t>
            </a:r>
            <a:r>
              <a:rPr lang="en-US" sz="2800" dirty="0" err="1" smtClean="0"/>
              <a:t>δεν</a:t>
            </a:r>
            <a:r>
              <a:rPr lang="en-US" sz="2800" dirty="0" smtClean="0"/>
              <a:t> </a:t>
            </a:r>
            <a:r>
              <a:rPr lang="en-US" sz="2800" dirty="0" err="1" smtClean="0"/>
              <a:t>ανταποκριθεί</a:t>
            </a:r>
            <a:r>
              <a:rPr lang="en-US" sz="2800" dirty="0" smtClean="0"/>
              <a:t> </a:t>
            </a:r>
            <a:r>
              <a:rPr lang="en-US" sz="2800" dirty="0" err="1" smtClean="0"/>
              <a:t>για</a:t>
            </a:r>
            <a:r>
              <a:rPr lang="en-US" sz="2800" dirty="0" smtClean="0"/>
              <a:t> </a:t>
            </a:r>
            <a:r>
              <a:rPr lang="en-US" sz="2800" dirty="0" err="1" smtClean="0"/>
              <a:t>ένα</a:t>
            </a:r>
            <a:r>
              <a:rPr lang="en-US" sz="2800" dirty="0" smtClean="0"/>
              <a:t> </a:t>
            </a:r>
            <a:r>
              <a:rPr lang="en-US" sz="2800" dirty="0" err="1" smtClean="0"/>
              <a:t>χρονικό</a:t>
            </a:r>
            <a:r>
              <a:rPr lang="en-US" sz="2800" dirty="0" smtClean="0"/>
              <a:t> </a:t>
            </a:r>
            <a:r>
              <a:rPr lang="en-US" sz="2800" dirty="0" err="1" smtClean="0"/>
              <a:t>διάστημα</a:t>
            </a:r>
            <a:r>
              <a:rPr lang="en-US" sz="2800" dirty="0" smtClean="0"/>
              <a:t> </a:t>
            </a:r>
            <a:r>
              <a:rPr lang="en-US" sz="2800" dirty="0" err="1" smtClean="0"/>
              <a:t>τότε</a:t>
            </a:r>
            <a:r>
              <a:rPr lang="en-US" sz="2800" dirty="0" smtClean="0"/>
              <a:t> </a:t>
            </a:r>
            <a:r>
              <a:rPr lang="en-US" sz="2800" dirty="0" err="1" smtClean="0"/>
              <a:t>αναθέτει</a:t>
            </a:r>
            <a:r>
              <a:rPr lang="en-US" sz="2800" dirty="0" smtClean="0"/>
              <a:t> </a:t>
            </a:r>
            <a:r>
              <a:rPr lang="en-US" sz="2800" dirty="0" err="1" smtClean="0"/>
              <a:t>την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εργασία</a:t>
            </a:r>
            <a:r>
              <a:rPr lang="en-US" sz="2800" dirty="0" smtClean="0"/>
              <a:t> </a:t>
            </a:r>
            <a:r>
              <a:rPr lang="en-US" sz="2800" dirty="0" err="1" smtClean="0"/>
              <a:t>του</a:t>
            </a:r>
            <a:r>
              <a:rPr lang="en-US" sz="2800" dirty="0" smtClean="0"/>
              <a:t> </a:t>
            </a:r>
            <a:r>
              <a:rPr lang="en-US" sz="2800" dirty="0" err="1" smtClean="0"/>
              <a:t>σε</a:t>
            </a:r>
            <a:r>
              <a:rPr lang="en-US" sz="2800" dirty="0" smtClean="0"/>
              <a:t> </a:t>
            </a:r>
            <a:r>
              <a:rPr lang="en-US" sz="2800" dirty="0" err="1" smtClean="0"/>
              <a:t>κάποιον</a:t>
            </a:r>
            <a:r>
              <a:rPr lang="en-US" sz="2800" dirty="0" smtClean="0"/>
              <a:t> </a:t>
            </a:r>
            <a:r>
              <a:rPr lang="en-US" sz="2800" dirty="0" err="1" smtClean="0"/>
              <a:t>άλλο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n-US" sz="2800" dirty="0" smtClean="0"/>
              <a:t>Ο master </a:t>
            </a:r>
            <a:r>
              <a:rPr lang="el-GR" sz="2800" dirty="0" smtClean="0"/>
              <a:t>επιπλέον </a:t>
            </a:r>
            <a:r>
              <a:rPr lang="en-US" sz="2800" dirty="0" err="1" smtClean="0"/>
              <a:t>περιοδικά</a:t>
            </a:r>
            <a:r>
              <a:rPr lang="en-US" sz="2800" dirty="0" smtClean="0"/>
              <a:t> </a:t>
            </a:r>
            <a:r>
              <a:rPr lang="en-US" sz="2800" dirty="0" err="1" smtClean="0"/>
              <a:t>διατηρεί</a:t>
            </a:r>
            <a:r>
              <a:rPr lang="en-US" sz="2800" dirty="0" smtClean="0"/>
              <a:t> </a:t>
            </a:r>
            <a:r>
              <a:rPr lang="el-GR" sz="2800" dirty="0" smtClean="0"/>
              <a:t>αντίγραφα</a:t>
            </a:r>
            <a:r>
              <a:rPr lang="en-US" sz="2800" dirty="0" smtClean="0"/>
              <a:t> </a:t>
            </a:r>
            <a:r>
              <a:rPr lang="en-US" sz="2800" dirty="0" err="1" smtClean="0"/>
              <a:t>ελέγχου</a:t>
            </a:r>
            <a:r>
              <a:rPr lang="en-US" sz="2800" dirty="0" smtClean="0"/>
              <a:t> </a:t>
            </a:r>
            <a:r>
              <a:rPr lang="en-US" sz="2800" dirty="0" err="1" smtClean="0"/>
              <a:t>των</a:t>
            </a:r>
            <a:r>
              <a:rPr lang="en-US" sz="2800" dirty="0" smtClean="0"/>
              <a:t> </a:t>
            </a:r>
            <a:r>
              <a:rPr lang="en-US" sz="2800" dirty="0" err="1" smtClean="0"/>
              <a:t>δομών</a:t>
            </a:r>
            <a:r>
              <a:rPr lang="en-US" sz="2800" dirty="0" smtClean="0"/>
              <a:t> </a:t>
            </a:r>
            <a:r>
              <a:rPr lang="en-US" sz="2800" dirty="0" err="1" smtClean="0"/>
              <a:t>του</a:t>
            </a:r>
            <a:r>
              <a:rPr lang="en-US" sz="2800" dirty="0" smtClean="0"/>
              <a:t>. </a:t>
            </a:r>
            <a:r>
              <a:rPr lang="en-US" sz="2800" dirty="0" err="1" smtClean="0"/>
              <a:t>Σε</a:t>
            </a:r>
            <a:r>
              <a:rPr lang="en-US" sz="2800" dirty="0" smtClean="0"/>
              <a:t> </a:t>
            </a:r>
            <a:r>
              <a:rPr lang="en-US" sz="2800" dirty="0" err="1" smtClean="0"/>
              <a:t>περίπτωση</a:t>
            </a:r>
            <a:r>
              <a:rPr lang="en-US" sz="2800" dirty="0" smtClean="0"/>
              <a:t> </a:t>
            </a:r>
            <a:r>
              <a:rPr lang="en-US" sz="2800" dirty="0" err="1" smtClean="0"/>
              <a:t>βλάβης</a:t>
            </a:r>
            <a:r>
              <a:rPr lang="en-US" sz="2800" dirty="0" smtClean="0"/>
              <a:t> </a:t>
            </a:r>
            <a:r>
              <a:rPr lang="en-US" sz="2800" dirty="0" err="1" smtClean="0"/>
              <a:t>ένας</a:t>
            </a:r>
            <a:r>
              <a:rPr lang="en-US" sz="2800" dirty="0" smtClean="0"/>
              <a:t> </a:t>
            </a:r>
            <a:r>
              <a:rPr lang="en-US" sz="2800" dirty="0" err="1" smtClean="0"/>
              <a:t>νέος</a:t>
            </a:r>
            <a:r>
              <a:rPr lang="en-US" sz="2800" dirty="0" smtClean="0"/>
              <a:t> </a:t>
            </a:r>
            <a:r>
              <a:rPr lang="en-US" sz="2800" dirty="0" err="1" smtClean="0"/>
              <a:t>μπορεί</a:t>
            </a:r>
            <a:r>
              <a:rPr lang="en-US" sz="2800" dirty="0" smtClean="0"/>
              <a:t> </a:t>
            </a:r>
            <a:r>
              <a:rPr lang="en-US" sz="2800" dirty="0" err="1" smtClean="0"/>
              <a:t>να</a:t>
            </a:r>
            <a:r>
              <a:rPr lang="en-US" sz="2800" dirty="0" smtClean="0"/>
              <a:t> </a:t>
            </a:r>
            <a:r>
              <a:rPr lang="en-US" sz="2800" dirty="0" err="1" smtClean="0"/>
              <a:t>ξεκινήσει</a:t>
            </a:r>
            <a:r>
              <a:rPr lang="en-US" sz="2800" dirty="0" smtClean="0"/>
              <a:t> </a:t>
            </a:r>
            <a:r>
              <a:rPr lang="en-US" sz="2800" dirty="0" err="1" smtClean="0"/>
              <a:t>άμεσα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n-US" sz="2800" dirty="0" err="1" smtClean="0"/>
              <a:t>Τα</a:t>
            </a:r>
            <a:r>
              <a:rPr lang="en-US" sz="2800" dirty="0" smtClean="0"/>
              <a:t> </a:t>
            </a:r>
            <a:r>
              <a:rPr lang="en-US" sz="2800" dirty="0" err="1" smtClean="0"/>
              <a:t>ενδιάμεσα</a:t>
            </a:r>
            <a:r>
              <a:rPr lang="en-US" sz="2800" dirty="0" smtClean="0"/>
              <a:t> </a:t>
            </a:r>
            <a:r>
              <a:rPr lang="en-US" sz="2800" dirty="0" err="1" smtClean="0"/>
              <a:t>αποτελέσματα</a:t>
            </a:r>
            <a:r>
              <a:rPr lang="en-US" sz="2800" dirty="0" smtClean="0"/>
              <a:t> </a:t>
            </a:r>
            <a:r>
              <a:rPr lang="en-US" sz="2800" dirty="0" err="1" smtClean="0"/>
              <a:t>που</a:t>
            </a:r>
            <a:r>
              <a:rPr lang="en-US" sz="2800" dirty="0" smtClean="0"/>
              <a:t> </a:t>
            </a:r>
            <a:r>
              <a:rPr lang="en-US" sz="2800" dirty="0" err="1" smtClean="0"/>
              <a:t>παράγονται</a:t>
            </a:r>
            <a:r>
              <a:rPr lang="en-US" sz="2800" dirty="0" smtClean="0"/>
              <a:t> </a:t>
            </a:r>
            <a:r>
              <a:rPr lang="en-US" sz="2800" dirty="0" err="1" smtClean="0"/>
              <a:t>από</a:t>
            </a:r>
            <a:r>
              <a:rPr lang="en-US" sz="2800" dirty="0" smtClean="0"/>
              <a:t> </a:t>
            </a:r>
            <a:r>
              <a:rPr lang="en-US" sz="2800" dirty="0" err="1" smtClean="0"/>
              <a:t>τις</a:t>
            </a:r>
            <a:r>
              <a:rPr lang="en-US" sz="2800" dirty="0" smtClean="0"/>
              <a:t> map </a:t>
            </a:r>
            <a:r>
              <a:rPr lang="en-US" sz="2800" dirty="0" err="1" smtClean="0"/>
              <a:t>και</a:t>
            </a:r>
            <a:r>
              <a:rPr lang="en-US" sz="2800" dirty="0" smtClean="0"/>
              <a:t> reduce </a:t>
            </a:r>
            <a:r>
              <a:rPr lang="en-US" sz="2800" dirty="0" err="1" smtClean="0"/>
              <a:t>εργασίες</a:t>
            </a:r>
            <a:r>
              <a:rPr lang="en-US" sz="2800" dirty="0" smtClean="0"/>
              <a:t> </a:t>
            </a:r>
            <a:r>
              <a:rPr lang="en-US" sz="2800" dirty="0" err="1" smtClean="0"/>
              <a:t>διατηρούνται</a:t>
            </a:r>
            <a:r>
              <a:rPr lang="en-US" sz="2800" dirty="0" smtClean="0"/>
              <a:t> </a:t>
            </a:r>
            <a:r>
              <a:rPr lang="en-US" sz="2800" dirty="0" err="1" smtClean="0"/>
              <a:t>σε</a:t>
            </a:r>
            <a:r>
              <a:rPr lang="en-US" sz="2800" dirty="0" smtClean="0"/>
              <a:t> </a:t>
            </a:r>
            <a:r>
              <a:rPr lang="en-US" sz="2800" dirty="0" err="1" smtClean="0"/>
              <a:t>προσωρινά</a:t>
            </a:r>
            <a:r>
              <a:rPr lang="en-US" sz="2800" dirty="0" smtClean="0"/>
              <a:t> </a:t>
            </a:r>
            <a:r>
              <a:rPr lang="en-US" sz="2800" dirty="0" err="1" smtClean="0"/>
              <a:t>αρχεία</a:t>
            </a:r>
            <a:r>
              <a:rPr lang="en-US" sz="2800" dirty="0" smtClean="0"/>
              <a:t> </a:t>
            </a:r>
            <a:r>
              <a:rPr lang="en-US" sz="2800" dirty="0" err="1" smtClean="0"/>
              <a:t>σε</a:t>
            </a:r>
            <a:r>
              <a:rPr lang="en-US" sz="2800" dirty="0" smtClean="0"/>
              <a:t> </a:t>
            </a:r>
            <a:r>
              <a:rPr lang="en-US" sz="2800" dirty="0" err="1" smtClean="0"/>
              <a:t>τοπικά</a:t>
            </a:r>
            <a:r>
              <a:rPr lang="en-US" sz="2800" dirty="0" smtClean="0"/>
              <a:t> </a:t>
            </a:r>
            <a:r>
              <a:rPr lang="en-US" sz="2800" dirty="0" err="1" smtClean="0"/>
              <a:t>συστήματα</a:t>
            </a:r>
            <a:r>
              <a:rPr lang="en-US" sz="2800" dirty="0" smtClean="0"/>
              <a:t> </a:t>
            </a:r>
            <a:r>
              <a:rPr lang="en-US" sz="2800" dirty="0" err="1" smtClean="0"/>
              <a:t>αρχείων</a:t>
            </a:r>
            <a:r>
              <a:rPr lang="en-US" sz="2800" dirty="0" smtClean="0"/>
              <a:t> </a:t>
            </a:r>
            <a:r>
              <a:rPr lang="el-GR" sz="2800" dirty="0" smtClean="0"/>
              <a:t>έως </a:t>
            </a:r>
            <a:r>
              <a:rPr lang="en-US" sz="2800" dirty="0" err="1" smtClean="0"/>
              <a:t>όλη</a:t>
            </a:r>
            <a:r>
              <a:rPr lang="en-US" sz="2800" dirty="0" smtClean="0"/>
              <a:t> η </a:t>
            </a:r>
            <a:r>
              <a:rPr lang="en-US" sz="2800" dirty="0" err="1" smtClean="0"/>
              <a:t>είσοδος</a:t>
            </a:r>
            <a:r>
              <a:rPr lang="en-US" sz="2800" dirty="0" smtClean="0"/>
              <a:t> </a:t>
            </a:r>
            <a:r>
              <a:rPr lang="en-US" sz="2800" dirty="0" err="1" smtClean="0"/>
              <a:t>να</a:t>
            </a:r>
            <a:r>
              <a:rPr lang="en-US" sz="2800" dirty="0" smtClean="0"/>
              <a:t> </a:t>
            </a:r>
            <a:r>
              <a:rPr lang="en-US" sz="2800" dirty="0" err="1" smtClean="0"/>
              <a:t>έχει</a:t>
            </a:r>
            <a:r>
              <a:rPr lang="en-US" sz="2800" dirty="0" smtClean="0"/>
              <a:t> </a:t>
            </a:r>
            <a:r>
              <a:rPr lang="en-US" sz="2800" dirty="0" err="1" smtClean="0"/>
              <a:t>επεξεργαστεί</a:t>
            </a:r>
            <a:r>
              <a:rPr lang="en-US" sz="2800" dirty="0" smtClean="0"/>
              <a:t>. </a:t>
            </a:r>
            <a:r>
              <a:rPr lang="en-US" sz="2800" dirty="0" err="1" smtClean="0"/>
              <a:t>Στη</a:t>
            </a:r>
            <a:r>
              <a:rPr lang="en-US" sz="2800" dirty="0" smtClean="0"/>
              <a:t> </a:t>
            </a:r>
            <a:r>
              <a:rPr lang="en-US" sz="2800" dirty="0" err="1" smtClean="0"/>
              <a:t>συνέχεια</a:t>
            </a:r>
            <a:r>
              <a:rPr lang="en-US" sz="2800" dirty="0" smtClean="0"/>
              <a:t> </a:t>
            </a:r>
            <a:r>
              <a:rPr lang="en-US" sz="2800" dirty="0" err="1" smtClean="0"/>
              <a:t>ενημερώνεται</a:t>
            </a:r>
            <a:r>
              <a:rPr lang="en-US" sz="2800" dirty="0" smtClean="0"/>
              <a:t> ο master </a:t>
            </a:r>
            <a:r>
              <a:rPr lang="en-US" sz="2800" dirty="0" err="1" smtClean="0"/>
              <a:t>και</a:t>
            </a:r>
            <a:r>
              <a:rPr lang="en-US" sz="2800" dirty="0" smtClean="0"/>
              <a:t> η </a:t>
            </a:r>
            <a:r>
              <a:rPr lang="en-US" sz="2800" dirty="0" err="1" smtClean="0"/>
              <a:t>πληροφορία</a:t>
            </a:r>
            <a:r>
              <a:rPr lang="en-US" sz="2800" dirty="0" smtClean="0"/>
              <a:t> </a:t>
            </a:r>
            <a:r>
              <a:rPr lang="en-US" sz="2800" dirty="0" err="1" smtClean="0"/>
              <a:t>γίνεται</a:t>
            </a:r>
            <a:r>
              <a:rPr lang="en-US" sz="2800" dirty="0" smtClean="0"/>
              <a:t> </a:t>
            </a:r>
            <a:r>
              <a:rPr lang="en-US" sz="2800" dirty="0" err="1" smtClean="0"/>
              <a:t>διαθέσιμη</a:t>
            </a:r>
            <a:r>
              <a:rPr lang="en-US" sz="2800" dirty="0" smtClean="0"/>
              <a:t> </a:t>
            </a:r>
            <a:r>
              <a:rPr lang="en-US" sz="2800" dirty="0" err="1" smtClean="0"/>
              <a:t>σε</a:t>
            </a:r>
            <a:r>
              <a:rPr lang="en-US" sz="2800" dirty="0" smtClean="0"/>
              <a:t> </a:t>
            </a:r>
            <a:r>
              <a:rPr lang="en-US" sz="2800" dirty="0" err="1" smtClean="0"/>
              <a:t>όλους</a:t>
            </a:r>
            <a:r>
              <a:rPr lang="en-US" sz="28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880" y="2564904"/>
            <a:ext cx="8229600" cy="926976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Επιπλέον λειτουργίες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Τοπικότητα</a:t>
            </a:r>
            <a:r>
              <a:rPr lang="en-US" dirty="0" smtClean="0"/>
              <a:t>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δεδομένα</a:t>
            </a:r>
            <a:r>
              <a:rPr lang="en-US" dirty="0" smtClean="0"/>
              <a:t> </a:t>
            </a:r>
            <a:r>
              <a:rPr lang="en-US" dirty="0" err="1" smtClean="0"/>
              <a:t>αποθηκευονται</a:t>
            </a:r>
            <a:r>
              <a:rPr lang="en-US" dirty="0" smtClean="0"/>
              <a:t> </a:t>
            </a:r>
            <a:r>
              <a:rPr lang="en-US" dirty="0" err="1" smtClean="0"/>
              <a:t>στους</a:t>
            </a:r>
            <a:r>
              <a:rPr lang="en-US" dirty="0" smtClean="0"/>
              <a:t> </a:t>
            </a:r>
            <a:r>
              <a:rPr lang="en-US" dirty="0" err="1" smtClean="0"/>
              <a:t>δίσκους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εργατών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Χ</a:t>
            </a:r>
            <a:r>
              <a:rPr lang="en-US" dirty="0" err="1" smtClean="0"/>
              <a:t>ωρίζονται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block(64MB </a:t>
            </a:r>
            <a:r>
              <a:rPr lang="en-US" dirty="0" err="1" smtClean="0"/>
              <a:t>συνήθως</a:t>
            </a:r>
            <a:r>
              <a:rPr lang="en-US" dirty="0" smtClean="0"/>
              <a:t>)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αντίγραφα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άλλους</a:t>
            </a:r>
            <a:r>
              <a:rPr lang="en-US" dirty="0" smtClean="0"/>
              <a:t> </a:t>
            </a:r>
            <a:r>
              <a:rPr lang="en-US" dirty="0" err="1" smtClean="0"/>
              <a:t>εργάτες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Move computation near the data: Ο master </a:t>
            </a:r>
            <a:r>
              <a:rPr lang="en-US" dirty="0" err="1" smtClean="0"/>
              <a:t>προσπαθεί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εκτελέσει</a:t>
            </a:r>
            <a:r>
              <a:rPr lang="en-US" dirty="0" smtClean="0"/>
              <a:t> </a:t>
            </a:r>
            <a:r>
              <a:rPr lang="en-US" dirty="0" err="1" smtClean="0"/>
              <a:t>μία</a:t>
            </a:r>
            <a:r>
              <a:rPr lang="en-US" dirty="0" smtClean="0"/>
              <a:t> </a:t>
            </a:r>
            <a:r>
              <a:rPr lang="en-US" dirty="0" err="1" smtClean="0"/>
              <a:t>εργασία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ένα</a:t>
            </a:r>
            <a:r>
              <a:rPr lang="en-US" dirty="0" smtClean="0"/>
              <a:t> </a:t>
            </a:r>
            <a:r>
              <a:rPr lang="en-US" dirty="0" err="1" smtClean="0"/>
              <a:t>εργάτη</a:t>
            </a:r>
            <a:r>
              <a:rPr lang="en-US" dirty="0" smtClean="0"/>
              <a:t> “</a:t>
            </a:r>
            <a:r>
              <a:rPr lang="en-US" dirty="0" err="1" smtClean="0"/>
              <a:t>κοντά</a:t>
            </a:r>
            <a:r>
              <a:rPr lang="en-US" dirty="0" smtClean="0"/>
              <a:t>” </a:t>
            </a:r>
            <a:r>
              <a:rPr lang="en-US" dirty="0" err="1" smtClean="0"/>
              <a:t>στα</a:t>
            </a:r>
            <a:r>
              <a:rPr lang="en-US" dirty="0" smtClean="0"/>
              <a:t> </a:t>
            </a:r>
            <a:r>
              <a:rPr lang="en-US" dirty="0" err="1" smtClean="0"/>
              <a:t>δεδομένα</a:t>
            </a:r>
            <a:r>
              <a:rPr lang="en-US" dirty="0" smtClean="0"/>
              <a:t> </a:t>
            </a:r>
            <a:r>
              <a:rPr lang="en-US" dirty="0" err="1" smtClean="0"/>
              <a:t>εισόδου</a:t>
            </a:r>
            <a:r>
              <a:rPr lang="en-US" dirty="0" smtClean="0"/>
              <a:t>, </a:t>
            </a:r>
            <a:r>
              <a:rPr lang="en-US" dirty="0" err="1" smtClean="0"/>
              <a:t>ώστε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μειωθεί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εύ</a:t>
            </a:r>
            <a:r>
              <a:rPr lang="en-US" dirty="0" err="1" smtClean="0"/>
              <a:t>ρος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θα</a:t>
            </a:r>
            <a:r>
              <a:rPr lang="en-US" dirty="0" smtClean="0"/>
              <a:t> </a:t>
            </a:r>
            <a:r>
              <a:rPr lang="en-US" dirty="0" err="1" smtClean="0"/>
              <a:t>καταναλωθεί</a:t>
            </a:r>
            <a:r>
              <a:rPr lang="en-US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Διακριτότητα</a:t>
            </a:r>
            <a:r>
              <a:rPr lang="en-US" dirty="0" smtClean="0"/>
              <a:t> </a:t>
            </a:r>
            <a:r>
              <a:rPr lang="en-US" dirty="0" err="1" smtClean="0"/>
              <a:t>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Ο </a:t>
            </a:r>
            <a:r>
              <a:rPr lang="el-GR" sz="2800" dirty="0" smtClean="0"/>
              <a:t>αριθμός των προς εκτέλεση εργασιών είναι συνήθως μεγαλύτερος από το πλήθος των διαθέσιμων εργατών</a:t>
            </a:r>
          </a:p>
          <a:p>
            <a:r>
              <a:rPr lang="el-GR" sz="2800" dirty="0" smtClean="0"/>
              <a:t>Ένας εργάτης μπορεί να εκτελέσει περισσότερες από μία εργασίες</a:t>
            </a:r>
          </a:p>
          <a:p>
            <a:r>
              <a:rPr lang="el-GR" sz="2800" dirty="0" smtClean="0"/>
              <a:t>Έτσι η ισορροπία φόρτου βελτιώνεται και σε περίπτωση που υπάρξει βλάβη σε έναν εργάτη υπάρχει γρηγορότερη ανάρρωση με την επανακατανομή των εργασιών του σε άλλους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Εφεδρικές εργασίες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Μερικές εργασίες καθυστερούν την ολοκλήρωση τους και μαζί και την ολοκλήρωση της συνολικής δουλειάς</a:t>
            </a:r>
          </a:p>
          <a:p>
            <a:r>
              <a:rPr lang="el-GR" dirty="0" smtClean="0"/>
              <a:t>Η λύση στο πρόβλημα είναι η δημιουργία αντιγράφων της εργασίας (</a:t>
            </a:r>
            <a:r>
              <a:rPr lang="en-US" dirty="0" smtClean="0"/>
              <a:t>speculative execution)</a:t>
            </a:r>
            <a:endParaRPr lang="el-GR" dirty="0" smtClean="0"/>
          </a:p>
          <a:p>
            <a:r>
              <a:rPr lang="el-GR" dirty="0" smtClean="0"/>
              <a:t>Μία εργασία θεωρείται ολοκληρωμένη όταν ενημερώσει τον </a:t>
            </a:r>
            <a:r>
              <a:rPr lang="en-US" dirty="0" smtClean="0"/>
              <a:t>master </a:t>
            </a:r>
            <a:r>
              <a:rPr lang="el-GR" dirty="0" smtClean="0"/>
              <a:t>αυτή ή ένα αντίγραφο της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Partitioning-combining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Ένας χρήστης μπορεί να ορίσει μία δική του συνάρτηση διαίρεσης</a:t>
            </a:r>
            <a:r>
              <a:rPr lang="en-US" dirty="0" smtClean="0"/>
              <a:t> </a:t>
            </a:r>
            <a:r>
              <a:rPr lang="el-GR" dirty="0" smtClean="0"/>
              <a:t>κατά το </a:t>
            </a:r>
            <a:r>
              <a:rPr lang="en-US" dirty="0" smtClean="0"/>
              <a:t>shuffling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Μία συνάρτηση </a:t>
            </a:r>
            <a:r>
              <a:rPr lang="en-US" dirty="0" smtClean="0"/>
              <a:t>combiner </a:t>
            </a:r>
            <a:r>
              <a:rPr lang="el-GR" dirty="0" smtClean="0"/>
              <a:t>μπορεί να οριστεί για να επεξεργαστεί τα δεδομένα εξόδου μίας εργασίας </a:t>
            </a:r>
            <a:r>
              <a:rPr lang="en-US" dirty="0" smtClean="0"/>
              <a:t>map </a:t>
            </a:r>
            <a:r>
              <a:rPr lang="el-GR" dirty="0" smtClean="0"/>
              <a:t>πριν αυτά γίνουν διαθέσιμα στους </a:t>
            </a:r>
            <a:r>
              <a:rPr lang="en-US" dirty="0" smtClean="0"/>
              <a:t>reducers</a:t>
            </a:r>
            <a:r>
              <a:rPr lang="el-GR" dirty="0" smtClean="0"/>
              <a:t>. Εκτελείται από τον ίδιο εργάτη που εκτελεί τη </a:t>
            </a:r>
            <a:r>
              <a:rPr lang="en-US" dirty="0" smtClean="0"/>
              <a:t>map </a:t>
            </a:r>
            <a:r>
              <a:rPr lang="el-GR" dirty="0" smtClean="0"/>
              <a:t>εργασία και συνήθως είναι παρόμοια με τη συνάρτηση </a:t>
            </a:r>
            <a:r>
              <a:rPr lang="en-US" dirty="0" smtClean="0"/>
              <a:t>reduce</a:t>
            </a:r>
          </a:p>
          <a:p>
            <a:r>
              <a:rPr lang="el-GR" dirty="0" smtClean="0"/>
              <a:t>Ο τύπος των δεδομένων εισόδου και εξόδου μπορεί να καθοριστεί από το χρήστη και δεν έχει περιορισμούς του τι μορφής μπορεί να είναι.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Λύση: </a:t>
            </a:r>
            <a:r>
              <a:rPr lang="el-GR" dirty="0" err="1" smtClean="0"/>
              <a:t>Κλιμακωσιμότητα</a:t>
            </a:r>
            <a:r>
              <a:rPr lang="el-GR" dirty="0" smtClean="0"/>
              <a:t> (</a:t>
            </a:r>
            <a:r>
              <a:rPr lang="en-US" dirty="0" smtClean="0"/>
              <a:t>scalability </a:t>
            </a:r>
            <a:r>
              <a:rPr lang="el-GR" dirty="0" smtClean="0"/>
              <a:t>στα ελληνικά)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203848" y="2895600"/>
            <a:ext cx="1584176" cy="10287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Πως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HashPartitioner</a:t>
            </a:r>
            <a:r>
              <a:rPr lang="el-GR" dirty="0"/>
              <a:t>: </a:t>
            </a:r>
            <a:r>
              <a:rPr lang="el-GR" dirty="0" err="1"/>
              <a:t>Typical</a:t>
            </a:r>
            <a:r>
              <a:rPr lang="el-GR" dirty="0"/>
              <a:t> “</a:t>
            </a:r>
            <a:r>
              <a:rPr lang="el-GR" dirty="0" err="1"/>
              <a:t>vanilla</a:t>
            </a:r>
            <a:r>
              <a:rPr lang="el-GR" dirty="0"/>
              <a:t>” </a:t>
            </a:r>
            <a:r>
              <a:rPr lang="el-GR" dirty="0" err="1"/>
              <a:t>partitioner</a:t>
            </a:r>
            <a:endParaRPr lang="el-GR" dirty="0"/>
          </a:p>
          <a:p>
            <a:pPr lvl="1"/>
            <a:r>
              <a:rPr lang="el-GR" dirty="0"/>
              <a:t>Δίκαιος, αλλά δεν διατηρεί συνολική ταξινόμηση</a:t>
            </a:r>
          </a:p>
          <a:p>
            <a:r>
              <a:rPr lang="el-GR" dirty="0" err="1"/>
              <a:t>TotalOrder</a:t>
            </a:r>
            <a:r>
              <a:rPr lang="el-GR" dirty="0"/>
              <a:t> </a:t>
            </a:r>
            <a:r>
              <a:rPr lang="el-GR" dirty="0" err="1"/>
              <a:t>Partitioner</a:t>
            </a:r>
            <a:r>
              <a:rPr lang="el-GR" dirty="0"/>
              <a:t>: διατηρεί την συνολική ταξινόμηση των ενδιάμεσων αποτελεσμάτων</a:t>
            </a:r>
          </a:p>
          <a:p>
            <a:pPr lvl="1"/>
            <a:r>
              <a:rPr lang="el-GR" dirty="0"/>
              <a:t>Αρκετά άδικος σε περιπτώσεις ανομοιόμορφων κατανομών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82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είσοδος ενός </a:t>
            </a:r>
            <a:r>
              <a:rPr lang="en-US" dirty="0" smtClean="0"/>
              <a:t>reducer</a:t>
            </a:r>
            <a:r>
              <a:rPr lang="el-GR" dirty="0" smtClean="0"/>
              <a:t> είναι πάντα ταξινομημένη</a:t>
            </a:r>
          </a:p>
          <a:p>
            <a:r>
              <a:rPr lang="el-GR" dirty="0" smtClean="0"/>
              <a:t>Υπάρχει δυνατότητα τοπικής εκτέλεσης που εκτελεί όλες τις εργασίες σειριακά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master </a:t>
            </a:r>
            <a:r>
              <a:rPr lang="el-GR" dirty="0" smtClean="0"/>
              <a:t>προσφέρει ένα </a:t>
            </a:r>
            <a:r>
              <a:rPr lang="en-US" dirty="0" smtClean="0"/>
              <a:t>web interface </a:t>
            </a:r>
            <a:r>
              <a:rPr lang="el-GR" dirty="0" smtClean="0"/>
              <a:t>όπου ο χρήστης μπορεί να παρακολουθεί την εκτέλεση των εργασιών</a:t>
            </a:r>
          </a:p>
          <a:p>
            <a:r>
              <a:rPr lang="el-GR" dirty="0" smtClean="0"/>
              <a:t>Παρέχεται η δυνατότητα στον χρήστη να ορίσει καθολικούς μετρητές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</a:t>
            </a:r>
            <a:r>
              <a:rPr lang="en-US" dirty="0" smtClean="0"/>
              <a:t>pen-source </a:t>
            </a:r>
            <a:r>
              <a:rPr lang="el-GR" dirty="0" smtClean="0"/>
              <a:t>υλοποίηση του </a:t>
            </a:r>
            <a:r>
              <a:rPr lang="en-US" dirty="0" err="1" smtClean="0"/>
              <a:t>MapReduce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Java</a:t>
            </a:r>
          </a:p>
          <a:p>
            <a:r>
              <a:rPr lang="en-US" dirty="0" smtClean="0"/>
              <a:t>HDFS</a:t>
            </a:r>
          </a:p>
          <a:p>
            <a:r>
              <a:rPr lang="en-US" dirty="0" smtClean="0">
                <a:hlinkClick r:id="rId2"/>
              </a:rPr>
              <a:t>http://hadoop.apache.org/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http://wiki.apache.org/hadoop/</a:t>
            </a:r>
            <a:endParaRPr lang="el-GR" dirty="0" smtClean="0"/>
          </a:p>
          <a:p>
            <a:r>
              <a:rPr lang="el-GR" dirty="0" smtClean="0"/>
              <a:t>Ποιοι το χρησιμοποιούν:</a:t>
            </a:r>
          </a:p>
          <a:p>
            <a:pPr lvl="1"/>
            <a:r>
              <a:rPr lang="en-US" dirty="0" smtClean="0"/>
              <a:t>Yahoo</a:t>
            </a:r>
            <a:r>
              <a:rPr lang="el-GR" dirty="0" smtClean="0"/>
              <a:t>!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Amazon</a:t>
            </a:r>
          </a:p>
          <a:p>
            <a:pPr lvl="1"/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l-GR" dirty="0" smtClean="0"/>
              <a:t>και πολλοί άλλοι...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Use cases 1/3</a:t>
            </a:r>
            <a:endParaRPr lang="el-GR" dirty="0" smtClean="0"/>
          </a:p>
        </p:txBody>
      </p:sp>
      <p:pic>
        <p:nvPicPr>
          <p:cNvPr id="32771" name="6 - Εικόνα" descr="nytlogo379x6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643063"/>
            <a:ext cx="25384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214688"/>
            <a:ext cx="227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16 - Εικόνα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143500"/>
            <a:ext cx="2647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0" y="1143000"/>
            <a:ext cx="6143625" cy="1500188"/>
          </a:xfrm>
        </p:spPr>
        <p:txBody>
          <a:bodyPr>
            <a:normAutofit fontScale="92500"/>
          </a:bodyPr>
          <a:lstStyle/>
          <a:p>
            <a:r>
              <a:rPr lang="en-US" sz="2400" smtClean="0"/>
              <a:t>Large Scale Image Conversions</a:t>
            </a:r>
          </a:p>
          <a:p>
            <a:r>
              <a:rPr lang="en-US" sz="2400" smtClean="0"/>
              <a:t>100 Amazon EC2 Instances, 4TB raw TIFF data</a:t>
            </a:r>
          </a:p>
          <a:p>
            <a:r>
              <a:rPr lang="en-US" sz="2400" smtClean="0"/>
              <a:t>11 Million PDF in 24 hours and 240$</a:t>
            </a:r>
            <a:endParaRPr lang="el-GR" sz="2400" smtClean="0"/>
          </a:p>
        </p:txBody>
      </p:sp>
      <p:sp>
        <p:nvSpPr>
          <p:cNvPr id="21" name="2 - Θέση περιεχομένου"/>
          <p:cNvSpPr txBox="1">
            <a:spLocks/>
          </p:cNvSpPr>
          <p:nvPr/>
        </p:nvSpPr>
        <p:spPr bwMode="auto">
          <a:xfrm>
            <a:off x="2786063" y="2714625"/>
            <a:ext cx="60721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Internal log processing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Reporting, analytics and machine learning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Cluster of 1110 machines, 8800 cores and 12PB raw storage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source contributors (Hive)</a:t>
            </a:r>
            <a:endParaRPr lang="el-GR" sz="2400" dirty="0">
              <a:latin typeface="+mn-lt"/>
            </a:endParaRPr>
          </a:p>
        </p:txBody>
      </p:sp>
      <p:sp>
        <p:nvSpPr>
          <p:cNvPr id="22" name="2 - Θέση περιεχομένου"/>
          <p:cNvSpPr txBox="1">
            <a:spLocks/>
          </p:cNvSpPr>
          <p:nvPr/>
        </p:nvSpPr>
        <p:spPr bwMode="auto">
          <a:xfrm>
            <a:off x="2786063" y="5143500"/>
            <a:ext cx="6072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Store and process tweets, logs, etc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source contributors (</a:t>
            </a:r>
            <a:r>
              <a:rPr lang="en-US" sz="2400" dirty="0" err="1">
                <a:latin typeface="+mn-lt"/>
              </a:rPr>
              <a:t>hadoop-lzo</a:t>
            </a:r>
            <a:r>
              <a:rPr lang="en-US" sz="2400" dirty="0">
                <a:latin typeface="+mn-lt"/>
              </a:rPr>
              <a:t>)</a:t>
            </a:r>
            <a:endParaRPr lang="el-G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Use cases 2/3</a:t>
            </a:r>
            <a:endParaRPr lang="el-GR" smtClean="0"/>
          </a:p>
        </p:txBody>
      </p:sp>
      <p:pic>
        <p:nvPicPr>
          <p:cNvPr id="33795" name="4 - Εικόνα" descr="yahoo_logo_us_06150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00250"/>
            <a:ext cx="20208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6 - Εικόνα" descr="logo_aw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143500"/>
            <a:ext cx="2147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2 - Θέση περιεχομένου"/>
          <p:cNvSpPr>
            <a:spLocks noGrp="1"/>
          </p:cNvSpPr>
          <p:nvPr>
            <p:ph idx="1"/>
          </p:nvPr>
        </p:nvSpPr>
        <p:spPr>
          <a:xfrm>
            <a:off x="2500313" y="1285875"/>
            <a:ext cx="6143625" cy="1785938"/>
          </a:xfrm>
        </p:spPr>
        <p:txBody>
          <a:bodyPr/>
          <a:lstStyle/>
          <a:p>
            <a:r>
              <a:rPr lang="en-US" sz="2400" smtClean="0"/>
              <a:t>100.000 CPUs in 25.000 computers</a:t>
            </a:r>
          </a:p>
          <a:p>
            <a:r>
              <a:rPr lang="en-US" sz="2400" smtClean="0"/>
              <a:t>Content/Ads Optimization, Search index</a:t>
            </a:r>
          </a:p>
          <a:p>
            <a:r>
              <a:rPr lang="en-US" sz="2400" smtClean="0"/>
              <a:t>Machine learning (e.g. spam filtering)</a:t>
            </a:r>
          </a:p>
          <a:p>
            <a:r>
              <a:rPr lang="en-US" sz="2400" smtClean="0"/>
              <a:t>Open source contributors (Pig)</a:t>
            </a:r>
            <a:endParaRPr lang="el-GR" sz="2400" smtClean="0"/>
          </a:p>
        </p:txBody>
      </p:sp>
      <p:pic>
        <p:nvPicPr>
          <p:cNvPr id="33798" name="8 - Εικόνα" descr="microsoft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3686175"/>
            <a:ext cx="24876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 bwMode="auto">
          <a:xfrm>
            <a:off x="2500313" y="3286125"/>
            <a:ext cx="6143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Natural language search (through </a:t>
            </a:r>
            <a:r>
              <a:rPr lang="en-US" sz="2400" dirty="0" err="1">
                <a:latin typeface="+mn-lt"/>
              </a:rPr>
              <a:t>Powerset</a:t>
            </a:r>
            <a:r>
              <a:rPr lang="en-US" sz="2400" dirty="0">
                <a:latin typeface="+mn-lt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400 nodes in EC2, storage in S3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source contributors (!) to </a:t>
            </a:r>
            <a:r>
              <a:rPr lang="en-US" sz="2400" dirty="0" err="1">
                <a:latin typeface="+mn-lt"/>
              </a:rPr>
              <a:t>HBase</a:t>
            </a:r>
            <a:endParaRPr lang="en-US" sz="2400" dirty="0">
              <a:latin typeface="+mn-lt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 bwMode="auto">
          <a:xfrm>
            <a:off x="2500313" y="5000625"/>
            <a:ext cx="6143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latin typeface="+mn-lt"/>
              </a:rPr>
              <a:t>ElasticMapReduce</a:t>
            </a:r>
            <a:r>
              <a:rPr lang="en-US" sz="2400" dirty="0">
                <a:latin typeface="+mn-lt"/>
              </a:rPr>
              <a:t> service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On demand elastic </a:t>
            </a:r>
            <a:r>
              <a:rPr lang="en-US" sz="2400" dirty="0" err="1">
                <a:latin typeface="+mn-lt"/>
              </a:rPr>
              <a:t>Hadoop</a:t>
            </a:r>
            <a:r>
              <a:rPr lang="en-US" sz="2400" dirty="0">
                <a:latin typeface="+mn-lt"/>
              </a:rPr>
              <a:t> clusters for the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Use cases 3/3</a:t>
            </a:r>
            <a:endParaRPr lang="el-GR" smtClean="0"/>
          </a:p>
        </p:txBody>
      </p:sp>
      <p:pic>
        <p:nvPicPr>
          <p:cNvPr id="34819" name="4 - Εικόνα" descr="baidu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75"/>
            <a:ext cx="2841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6 - Εικόνα" descr="linkedin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205163"/>
            <a:ext cx="23082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2 - Θέση περιεχομένου"/>
          <p:cNvSpPr>
            <a:spLocks noGrp="1"/>
          </p:cNvSpPr>
          <p:nvPr>
            <p:ph idx="1"/>
          </p:nvPr>
        </p:nvSpPr>
        <p:spPr>
          <a:xfrm>
            <a:off x="2643188" y="1285875"/>
            <a:ext cx="6143625" cy="1357313"/>
          </a:xfrm>
        </p:spPr>
        <p:txBody>
          <a:bodyPr/>
          <a:lstStyle/>
          <a:p>
            <a:r>
              <a:rPr lang="en-US" sz="2400" smtClean="0"/>
              <a:t>ETL processing, statistics generation</a:t>
            </a:r>
          </a:p>
          <a:p>
            <a:r>
              <a:rPr lang="en-US" sz="2400" smtClean="0"/>
              <a:t>Advanced algorithms for behavioral analysis and targeting</a:t>
            </a:r>
          </a:p>
        </p:txBody>
      </p:sp>
      <p:pic>
        <p:nvPicPr>
          <p:cNvPr id="34822" name="8 - Εικόνα" descr="aol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" y="1285875"/>
            <a:ext cx="13668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 bwMode="auto">
          <a:xfrm>
            <a:off x="2571750" y="2857500"/>
            <a:ext cx="63579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Used for discovering People you May Know, and for other apps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3X30 node cluster, 16GB RAM and 8TB storage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 bwMode="auto">
          <a:xfrm>
            <a:off x="2571750" y="4500563"/>
            <a:ext cx="6143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Leading Chinese language search engine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Search log analysis, data mining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300TB per week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10 to 500 node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Περισσότερες πληροφορίες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Dean, Jeff and </a:t>
            </a:r>
            <a:r>
              <a:rPr lang="en-US" dirty="0" err="1" smtClean="0"/>
              <a:t>Ghemawat</a:t>
            </a:r>
            <a:r>
              <a:rPr lang="en-US" dirty="0" smtClean="0"/>
              <a:t>, Sanjay. </a:t>
            </a:r>
            <a:r>
              <a:rPr lang="en-US" b="1" dirty="0" err="1" smtClean="0"/>
              <a:t>MapReduce</a:t>
            </a:r>
            <a:r>
              <a:rPr lang="en-US" b="1" dirty="0" smtClean="0"/>
              <a:t>: Simplified Data Processing on Large Clusters </a:t>
            </a:r>
            <a:r>
              <a:rPr lang="en-US" dirty="0" smtClean="0">
                <a:hlinkClick r:id="rId2"/>
              </a:rPr>
              <a:t>http://labs.google.com/papers/mapreduce-osdi04.pdf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runner_supercomputer_Hi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(IBM Roadrunner)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διαίρει και βασίλευε</a:t>
            </a:r>
            <a:br>
              <a:rPr lang="el-GR" dirty="0" smtClean="0"/>
            </a:br>
            <a:r>
              <a:rPr lang="el-GR" dirty="0" smtClean="0"/>
              <a:t> (</a:t>
            </a:r>
            <a:r>
              <a:rPr lang="en-US" dirty="0" smtClean="0"/>
              <a:t>divide and conquer </a:t>
            </a:r>
            <a:r>
              <a:rPr lang="el-GR" dirty="0" smtClean="0"/>
              <a:t>στα ελληνικά)</a:t>
            </a:r>
            <a:endParaRPr lang="en-US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6764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“</a:t>
            </a:r>
            <a:r>
              <a:rPr lang="el-GR" dirty="0" smtClean="0">
                <a:solidFill>
                  <a:schemeClr val="bg2"/>
                </a:solidFill>
              </a:rPr>
              <a:t>Εργασία</a:t>
            </a:r>
            <a:r>
              <a:rPr lang="en-US" dirty="0" smtClean="0">
                <a:solidFill>
                  <a:schemeClr val="bg2"/>
                </a:solidFill>
              </a:rPr>
              <a:t>”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504407" y="2439194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572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286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04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 dirty="0">
                <a:solidFill>
                  <a:schemeClr val="bg2"/>
                </a:solidFill>
              </a:rPr>
              <a:t>r</a:t>
            </a:r>
            <a:r>
              <a:rPr lang="en-US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5059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180807" y="3656806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53340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“</a:t>
            </a:r>
            <a:r>
              <a:rPr lang="el-GR" dirty="0" smtClean="0">
                <a:solidFill>
                  <a:schemeClr val="bg2"/>
                </a:solidFill>
              </a:rPr>
              <a:t>Αποτέλεσμα</a:t>
            </a:r>
            <a:r>
              <a:rPr lang="en-US" dirty="0" smtClean="0">
                <a:solidFill>
                  <a:schemeClr val="bg2"/>
                </a:solidFill>
              </a:rPr>
              <a:t>”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505994" y="48760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572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2286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600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 dirty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3528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48388" y="17526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96000" y="51768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414294" y="2704306"/>
            <a:ext cx="839788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6415088" y="4760913"/>
            <a:ext cx="839787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Προκλήσεις </a:t>
            </a:r>
            <a:r>
              <a:rPr lang="el-GR" dirty="0" err="1" smtClean="0"/>
              <a:t>παραλληλοποίησης</a:t>
            </a:r>
            <a:endParaRPr lang="en-GB" dirty="0" smtClean="0"/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935480"/>
            <a:ext cx="8229600" cy="3797776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/>
              <a:t>Πως αναθέτουμε μονάδες εργασίας σε </a:t>
            </a:r>
            <a:r>
              <a:rPr lang="en-US" dirty="0" smtClean="0"/>
              <a:t>workers?</a:t>
            </a:r>
            <a:endParaRPr lang="el-GR" dirty="0" smtClean="0"/>
          </a:p>
          <a:p>
            <a:pPr eaLnBrk="1" hangingPunct="1"/>
            <a:r>
              <a:rPr lang="el-GR" dirty="0" smtClean="0"/>
              <a:t>Αν έχουμε περισσότερες μονάδες εργασίας από</a:t>
            </a:r>
            <a:r>
              <a:rPr lang="en-US" dirty="0" smtClean="0"/>
              <a:t> workers?</a:t>
            </a:r>
            <a:endParaRPr lang="en-GB" dirty="0" smtClean="0"/>
          </a:p>
          <a:p>
            <a:pPr eaLnBrk="1" hangingPunct="1"/>
            <a:r>
              <a:rPr lang="el-GR" dirty="0" smtClean="0"/>
              <a:t>Εάν οι </a:t>
            </a:r>
            <a:r>
              <a:rPr lang="en-US" dirty="0" smtClean="0"/>
              <a:t>workers </a:t>
            </a:r>
            <a:r>
              <a:rPr lang="el-GR" dirty="0" smtClean="0"/>
              <a:t>χρειαστεί να μοιραστούν ενδιάμεσα ημιτελή δεδομένα?</a:t>
            </a:r>
            <a:endParaRPr lang="en-GB" dirty="0" smtClean="0"/>
          </a:p>
          <a:p>
            <a:pPr eaLnBrk="1" hangingPunct="1"/>
            <a:r>
              <a:rPr lang="el-GR" dirty="0" smtClean="0"/>
              <a:t>Πως συνοψίζουμε τέτοιου είδους ενδιάμεσα δεδομένα?</a:t>
            </a:r>
          </a:p>
          <a:p>
            <a:pPr eaLnBrk="1" hangingPunct="1"/>
            <a:r>
              <a:rPr lang="el-GR" dirty="0" smtClean="0"/>
              <a:t>Πως ξέρουμε ότι όλοι οι </a:t>
            </a:r>
            <a:r>
              <a:rPr lang="en-US" dirty="0" smtClean="0"/>
              <a:t>workers </a:t>
            </a:r>
            <a:r>
              <a:rPr lang="el-GR" dirty="0" smtClean="0"/>
              <a:t>τελειώσανε?</a:t>
            </a:r>
            <a:endParaRPr lang="en-GB" dirty="0" smtClean="0"/>
          </a:p>
          <a:p>
            <a:pPr eaLnBrk="1" hangingPunct="1"/>
            <a:r>
              <a:rPr lang="el-GR" dirty="0" smtClean="0"/>
              <a:t>Τι γίνεται εάν κάποιοι </a:t>
            </a:r>
            <a:r>
              <a:rPr lang="en-US" dirty="0" smtClean="0"/>
              <a:t>workers </a:t>
            </a:r>
            <a:r>
              <a:rPr lang="el-GR" dirty="0" smtClean="0"/>
              <a:t>διακοπήκανε</a:t>
            </a:r>
            <a:r>
              <a:rPr lang="en-US" dirty="0" smtClean="0"/>
              <a:t> ?</a:t>
            </a:r>
            <a:endParaRPr lang="en-GB" dirty="0" smtClean="0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702666" y="5847655"/>
            <a:ext cx="584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Τι το κοινό έχουν όλα αυτά τα προβλήματα?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Συγχρονισμός</a:t>
            </a:r>
            <a:endParaRPr lang="en-GB" dirty="0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Τα προβλήματα </a:t>
            </a:r>
            <a:r>
              <a:rPr lang="el-GR" dirty="0" err="1" smtClean="0"/>
              <a:t>παραλληλοποίησης</a:t>
            </a:r>
            <a:r>
              <a:rPr lang="el-GR" dirty="0" smtClean="0"/>
              <a:t> προκύπτουν από:</a:t>
            </a:r>
            <a:endParaRPr lang="en-GB" dirty="0" smtClean="0"/>
          </a:p>
          <a:p>
            <a:pPr lvl="1" eaLnBrk="1" hangingPunct="1"/>
            <a:r>
              <a:rPr lang="el-GR" dirty="0" smtClean="0"/>
              <a:t>Επικοινωνία μεταξύ </a:t>
            </a:r>
            <a:r>
              <a:rPr lang="en-US" dirty="0" smtClean="0"/>
              <a:t>workers</a:t>
            </a:r>
            <a:endParaRPr lang="en-GB" dirty="0" smtClean="0"/>
          </a:p>
          <a:p>
            <a:pPr lvl="1" eaLnBrk="1" hangingPunct="1"/>
            <a:r>
              <a:rPr lang="el-GR" dirty="0" smtClean="0"/>
              <a:t>Πρόσβαση σε κοινόχρηστους πόρους </a:t>
            </a:r>
            <a:r>
              <a:rPr lang="en-GB" dirty="0" smtClean="0"/>
              <a:t>(</a:t>
            </a:r>
            <a:r>
              <a:rPr lang="el-GR" dirty="0" smtClean="0"/>
              <a:t>πχ</a:t>
            </a:r>
            <a:r>
              <a:rPr lang="en-GB" dirty="0" smtClean="0"/>
              <a:t>, </a:t>
            </a:r>
            <a:r>
              <a:rPr lang="el-GR" dirty="0" smtClean="0"/>
              <a:t>δεδομένα</a:t>
            </a:r>
            <a:r>
              <a:rPr lang="en-GB" dirty="0" smtClean="0"/>
              <a:t>)</a:t>
            </a:r>
          </a:p>
          <a:p>
            <a:pPr eaLnBrk="1" hangingPunct="1"/>
            <a:r>
              <a:rPr lang="el-GR" dirty="0" smtClean="0"/>
              <a:t>Επομένως χρειαζόμαστε μηχανισμούς συγχρονισμού</a:t>
            </a:r>
            <a:endParaRPr lang="en-GB" dirty="0" smtClean="0"/>
          </a:p>
          <a:p>
            <a:pPr lvl="1" eaLnBrk="1" hangingPunct="1"/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ead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0"/>
              <a:t>Source: Ricardo Guimarães Herrmann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1476</TotalTime>
  <Words>2418</Words>
  <Application>Microsoft Office PowerPoint</Application>
  <PresentationFormat>On-screen Show (4:3)</PresentationFormat>
  <Paragraphs>391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Constantia</vt:lpstr>
      <vt:lpstr>Wingdings</vt:lpstr>
      <vt:lpstr>Wingdings 2</vt:lpstr>
      <vt:lpstr>Flow</vt:lpstr>
      <vt:lpstr>Προχωρημένα θέματα βάσεων δεδομένων</vt:lpstr>
      <vt:lpstr>Big Data</vt:lpstr>
      <vt:lpstr>Πρόβλημα: Έκρηξη δεδομένων</vt:lpstr>
      <vt:lpstr>Λύση: Κλιμακωσιμότητα (scalability στα ελληνικά)</vt:lpstr>
      <vt:lpstr>PowerPoint Presentation</vt:lpstr>
      <vt:lpstr>διαίρει και βασίλευε  (divide and conquer στα ελληνικά)</vt:lpstr>
      <vt:lpstr>Προκλήσεις παραλληλοποίησης</vt:lpstr>
      <vt:lpstr>Συγχρονισμός</vt:lpstr>
      <vt:lpstr>PowerPoint Presentation</vt:lpstr>
      <vt:lpstr>Διαχείριση πολλαπλών Workers</vt:lpstr>
      <vt:lpstr>Υπάρχοντα  Εργαλεία</vt:lpstr>
      <vt:lpstr>Επομένως</vt:lpstr>
      <vt:lpstr>Τι είναι το MapReduce?</vt:lpstr>
      <vt:lpstr>HDFS – Κατανεμημένο σύστημα αρχείων</vt:lpstr>
      <vt:lpstr>Αρχιτεκτονική HDFS/MapReduce</vt:lpstr>
      <vt:lpstr>MapReduce</vt:lpstr>
      <vt:lpstr>MapReduce</vt:lpstr>
      <vt:lpstr>Πότε είναι χρήσιμο?</vt:lpstr>
      <vt:lpstr>Πώς δουλεύει?</vt:lpstr>
      <vt:lpstr>DFS – Κατανεμημένο σύστημα αρχείων</vt:lpstr>
      <vt:lpstr>Πριν ξεκινήσουμε</vt:lpstr>
      <vt:lpstr>Master</vt:lpstr>
      <vt:lpstr>Map εργασία</vt:lpstr>
      <vt:lpstr>Reduce εργασία</vt:lpstr>
      <vt:lpstr>Ολοκλήρωση εργασιών</vt:lpstr>
      <vt:lpstr>PowerPoint Presentation</vt:lpstr>
      <vt:lpstr>Παράδειγμα: Μέτρηση λέξεων 1/3</vt:lpstr>
      <vt:lpstr>Παράδειγμα: Μέτρηση λέξεων 2/3</vt:lpstr>
      <vt:lpstr>Παράδειγμα: Μέτρηση λέξεων 3/3</vt:lpstr>
      <vt:lpstr>Παράδειγμα: ανεστραμμένο ευρετήριο</vt:lpstr>
      <vt:lpstr>Σύνθετο παράδειγμα</vt:lpstr>
      <vt:lpstr>Σύνθετο παράδειγμα</vt:lpstr>
      <vt:lpstr>Παράδειγμα: Dataset Join </vt:lpstr>
      <vt:lpstr>Ανοχή στα σφάλματα</vt:lpstr>
      <vt:lpstr>Επιπλέον λειτουργίες</vt:lpstr>
      <vt:lpstr>Τοπικότητα </vt:lpstr>
      <vt:lpstr>Διακριτότητα εργασιών</vt:lpstr>
      <vt:lpstr>Εφεδρικές εργασίες</vt:lpstr>
      <vt:lpstr>Partitioning-combining</vt:lpstr>
      <vt:lpstr>Partitioning</vt:lpstr>
      <vt:lpstr>PowerPoint Presentation</vt:lpstr>
      <vt:lpstr>Hadoop</vt:lpstr>
      <vt:lpstr>Use cases 1/3</vt:lpstr>
      <vt:lpstr>Use cases 2/3</vt:lpstr>
      <vt:lpstr>Use cases 3/3</vt:lpstr>
      <vt:lpstr>Περισσότερες πληροφορίες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MapReduce</dc:title>
  <dc:creator>ikons</dc:creator>
  <cp:lastModifiedBy>Ioannis Konstantinou</cp:lastModifiedBy>
  <cp:revision>189</cp:revision>
  <dcterms:created xsi:type="dcterms:W3CDTF">2010-06-25T16:56:36Z</dcterms:created>
  <dcterms:modified xsi:type="dcterms:W3CDTF">2014-12-22T11:38:58Z</dcterms:modified>
</cp:coreProperties>
</file>